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colors5.xml" ContentType="application/vnd.openxmlformats-officedocument.drawingml.diagramColor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83" r:id="rId3"/>
    <p:sldId id="295" r:id="rId4"/>
    <p:sldId id="300" r:id="rId5"/>
    <p:sldId id="310" r:id="rId6"/>
    <p:sldId id="311" r:id="rId7"/>
    <p:sldId id="308" r:id="rId8"/>
    <p:sldId id="313" r:id="rId9"/>
    <p:sldId id="314" r:id="rId10"/>
    <p:sldId id="312" r:id="rId11"/>
    <p:sldId id="258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84242"/>
    <a:srgbClr val="DDDDDD"/>
    <a:srgbClr val="CC3300"/>
    <a:srgbClr val="800000"/>
    <a:srgbClr val="993366"/>
    <a:srgbClr val="EAC0D5"/>
    <a:srgbClr val="D387FD"/>
    <a:srgbClr val="74264D"/>
    <a:srgbClr val="DA8EB4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348" autoAdjust="0"/>
  </p:normalViewPr>
  <p:slideViewPr>
    <p:cSldViewPr snapToGrid="0">
      <p:cViewPr varScale="1">
        <p:scale>
          <a:sx n="95" d="100"/>
          <a:sy n="95" d="100"/>
        </p:scale>
        <p:origin x="-8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035607-8DA0-4F5D-92B9-51F395FE5129}" type="doc">
      <dgm:prSet loTypeId="urn:microsoft.com/office/officeart/2005/8/layout/process4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64FA24-574F-4818-84FE-B24ADB99A250}">
      <dgm:prSet phldrT="[Текст]" custT="1"/>
      <dgm:spPr>
        <a:solidFill>
          <a:srgbClr val="F84242"/>
        </a:solidFill>
      </dgm:spPr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Во исполнение Плана мероприятия по реализации данного Федерального закона Департаментом разработано </a:t>
          </a:r>
          <a:r>
            <a:rPr lang="ru-RU" sz="1800" b="1" i="1" dirty="0" smtClean="0">
              <a:latin typeface="Times New Roman" pitchFamily="18" charset="0"/>
              <a:cs typeface="Times New Roman" pitchFamily="18" charset="0"/>
            </a:rPr>
            <a:t>Положение о региональном государственном контроле (надзоре) за достоверностью, актуальностью и полнотой сведений об организациях отдыха детей и их оздоровления, содержащихся в реестре организаций отдыха детей и их оздоровления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FF2B3F23-349B-403A-8BD8-758B18B24379}" type="parTrans" cxnId="{9D681CB7-5F5F-44D7-A9B5-8F6C8FA0D5F3}">
      <dgm:prSet/>
      <dgm:spPr/>
      <dgm:t>
        <a:bodyPr/>
        <a:lstStyle/>
        <a:p>
          <a:endParaRPr lang="ru-RU"/>
        </a:p>
      </dgm:t>
    </dgm:pt>
    <dgm:pt modelId="{29CAAFCB-26E5-40A9-AE1C-E8E49F03987C}" type="sibTrans" cxnId="{9D681CB7-5F5F-44D7-A9B5-8F6C8FA0D5F3}">
      <dgm:prSet/>
      <dgm:spPr/>
      <dgm:t>
        <a:bodyPr/>
        <a:lstStyle/>
        <a:p>
          <a:endParaRPr lang="ru-RU"/>
        </a:p>
      </dgm:t>
    </dgm:pt>
    <dgm:pt modelId="{9AE0DF40-902E-4DF1-9DDA-C835A6F3CDB2}">
      <dgm:prSet phldrT="[Текст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pPr rtl="0">
            <a:lnSpc>
              <a:spcPct val="100000"/>
            </a:lnSpc>
            <a:spcAft>
              <a:spcPts val="600"/>
            </a:spcAft>
          </a:pP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 июля 2021 года вступил в силу Федеральный  закона от 31.07.2020 № 248-ФЗ «О государственном контроле (надзоре) и муниципальном контроле в Российской федерации»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C525A2E4-0871-4631-8BC3-1BE3949BEDB3}" type="sibTrans" cxnId="{63197A7D-C2C8-45EE-9181-F8DDFE8A9E66}">
      <dgm:prSet/>
      <dgm:spPr/>
      <dgm:t>
        <a:bodyPr/>
        <a:lstStyle/>
        <a:p>
          <a:endParaRPr lang="ru-RU"/>
        </a:p>
      </dgm:t>
    </dgm:pt>
    <dgm:pt modelId="{E89DCA28-FD83-4129-A6FC-E0B4092D4E03}" type="parTrans" cxnId="{63197A7D-C2C8-45EE-9181-F8DDFE8A9E66}">
      <dgm:prSet/>
      <dgm:spPr/>
      <dgm:t>
        <a:bodyPr/>
        <a:lstStyle/>
        <a:p>
          <a:endParaRPr lang="ru-RU"/>
        </a:p>
      </dgm:t>
    </dgm:pt>
    <dgm:pt modelId="{0CD44CE7-706B-49A6-8A85-A1B22A5A15B5}" type="pres">
      <dgm:prSet presAssocID="{00035607-8DA0-4F5D-92B9-51F395FE512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19FECF-E29A-4E08-9918-39D0B6F49FB7}" type="pres">
      <dgm:prSet presAssocID="{0E64FA24-574F-4818-84FE-B24ADB99A250}" presName="boxAndChildren" presStyleCnt="0"/>
      <dgm:spPr/>
      <dgm:t>
        <a:bodyPr/>
        <a:lstStyle/>
        <a:p>
          <a:endParaRPr lang="ru-RU"/>
        </a:p>
      </dgm:t>
    </dgm:pt>
    <dgm:pt modelId="{EB245CD6-9A78-4BE3-A002-2568765E367F}" type="pres">
      <dgm:prSet presAssocID="{0E64FA24-574F-4818-84FE-B24ADB99A250}" presName="parentTextBox" presStyleLbl="node1" presStyleIdx="0" presStyleCnt="2" custScaleY="139241" custLinFactNeighborX="455" custLinFactNeighborY="524"/>
      <dgm:spPr/>
      <dgm:t>
        <a:bodyPr/>
        <a:lstStyle/>
        <a:p>
          <a:endParaRPr lang="ru-RU"/>
        </a:p>
      </dgm:t>
    </dgm:pt>
    <dgm:pt modelId="{BC047C76-9FC6-494A-B842-2AC01A2EC7A7}" type="pres">
      <dgm:prSet presAssocID="{C525A2E4-0871-4631-8BC3-1BE3949BEDB3}" presName="sp" presStyleCnt="0"/>
      <dgm:spPr/>
      <dgm:t>
        <a:bodyPr/>
        <a:lstStyle/>
        <a:p>
          <a:endParaRPr lang="ru-RU"/>
        </a:p>
      </dgm:t>
    </dgm:pt>
    <dgm:pt modelId="{B4912855-23A8-48B5-BACC-221E285FE3D1}" type="pres">
      <dgm:prSet presAssocID="{9AE0DF40-902E-4DF1-9DDA-C835A6F3CDB2}" presName="arrowAndChildren" presStyleCnt="0"/>
      <dgm:spPr/>
      <dgm:t>
        <a:bodyPr/>
        <a:lstStyle/>
        <a:p>
          <a:endParaRPr lang="ru-RU"/>
        </a:p>
      </dgm:t>
    </dgm:pt>
    <dgm:pt modelId="{CFEE1A91-E709-4542-9E79-8B94C2BF84A5}" type="pres">
      <dgm:prSet presAssocID="{9AE0DF40-902E-4DF1-9DDA-C835A6F3CDB2}" presName="parentTextArrow" presStyleLbl="node1" presStyleIdx="1" presStyleCnt="2" custLinFactNeighborX="10556" custLinFactNeighborY="1214"/>
      <dgm:spPr/>
      <dgm:t>
        <a:bodyPr/>
        <a:lstStyle/>
        <a:p>
          <a:endParaRPr lang="ru-RU"/>
        </a:p>
      </dgm:t>
    </dgm:pt>
  </dgm:ptLst>
  <dgm:cxnLst>
    <dgm:cxn modelId="{DAE4DD1F-796E-487A-9A89-74C5172B71D4}" type="presOf" srcId="{00035607-8DA0-4F5D-92B9-51F395FE5129}" destId="{0CD44CE7-706B-49A6-8A85-A1B22A5A15B5}" srcOrd="0" destOrd="0" presId="urn:microsoft.com/office/officeart/2005/8/layout/process4"/>
    <dgm:cxn modelId="{63197A7D-C2C8-45EE-9181-F8DDFE8A9E66}" srcId="{00035607-8DA0-4F5D-92B9-51F395FE5129}" destId="{9AE0DF40-902E-4DF1-9DDA-C835A6F3CDB2}" srcOrd="0" destOrd="0" parTransId="{E89DCA28-FD83-4129-A6FC-E0B4092D4E03}" sibTransId="{C525A2E4-0871-4631-8BC3-1BE3949BEDB3}"/>
    <dgm:cxn modelId="{A6377414-CE32-4B19-8346-7C12C1866273}" type="presOf" srcId="{0E64FA24-574F-4818-84FE-B24ADB99A250}" destId="{EB245CD6-9A78-4BE3-A002-2568765E367F}" srcOrd="0" destOrd="0" presId="urn:microsoft.com/office/officeart/2005/8/layout/process4"/>
    <dgm:cxn modelId="{9D681CB7-5F5F-44D7-A9B5-8F6C8FA0D5F3}" srcId="{00035607-8DA0-4F5D-92B9-51F395FE5129}" destId="{0E64FA24-574F-4818-84FE-B24ADB99A250}" srcOrd="1" destOrd="0" parTransId="{FF2B3F23-349B-403A-8BD8-758B18B24379}" sibTransId="{29CAAFCB-26E5-40A9-AE1C-E8E49F03987C}"/>
    <dgm:cxn modelId="{32F752C5-A210-4F1D-B1FA-7E612DC84701}" type="presOf" srcId="{9AE0DF40-902E-4DF1-9DDA-C835A6F3CDB2}" destId="{CFEE1A91-E709-4542-9E79-8B94C2BF84A5}" srcOrd="0" destOrd="0" presId="urn:microsoft.com/office/officeart/2005/8/layout/process4"/>
    <dgm:cxn modelId="{FFC0031B-EC87-49D1-9314-6B7D7C7900B6}" type="presParOf" srcId="{0CD44CE7-706B-49A6-8A85-A1B22A5A15B5}" destId="{1F19FECF-E29A-4E08-9918-39D0B6F49FB7}" srcOrd="0" destOrd="0" presId="urn:microsoft.com/office/officeart/2005/8/layout/process4"/>
    <dgm:cxn modelId="{CA4185DD-FBC5-4B9D-AC6E-099BC8C7817D}" type="presParOf" srcId="{1F19FECF-E29A-4E08-9918-39D0B6F49FB7}" destId="{EB245CD6-9A78-4BE3-A002-2568765E367F}" srcOrd="0" destOrd="0" presId="urn:microsoft.com/office/officeart/2005/8/layout/process4"/>
    <dgm:cxn modelId="{AF16038A-CFDF-45D9-BE88-45C6694A3B5E}" type="presParOf" srcId="{0CD44CE7-706B-49A6-8A85-A1B22A5A15B5}" destId="{BC047C76-9FC6-494A-B842-2AC01A2EC7A7}" srcOrd="1" destOrd="0" presId="urn:microsoft.com/office/officeart/2005/8/layout/process4"/>
    <dgm:cxn modelId="{7FFE671C-C64E-4DD7-8690-908FA3402E71}" type="presParOf" srcId="{0CD44CE7-706B-49A6-8A85-A1B22A5A15B5}" destId="{B4912855-23A8-48B5-BACC-221E285FE3D1}" srcOrd="2" destOrd="0" presId="urn:microsoft.com/office/officeart/2005/8/layout/process4"/>
    <dgm:cxn modelId="{61A0C0BB-0FE1-4D98-AA07-309872DD0210}" type="presParOf" srcId="{B4912855-23A8-48B5-BACC-221E285FE3D1}" destId="{CFEE1A91-E709-4542-9E79-8B94C2BF84A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E93351-02B4-402F-B779-C42E58C80AA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06CE64-0B44-4184-B309-1C84563B432F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621A3F3B-AE33-4510-BECF-3175B2E1CE15}" type="parTrans" cxnId="{2A44FF1D-E837-4C02-ACE8-0270A0FD97CA}">
      <dgm:prSet/>
      <dgm:spPr/>
      <dgm:t>
        <a:bodyPr/>
        <a:lstStyle/>
        <a:p>
          <a:endParaRPr lang="ru-RU"/>
        </a:p>
      </dgm:t>
    </dgm:pt>
    <dgm:pt modelId="{C2F557D7-8A8E-4751-8056-EACB4486BCFC}" type="sibTrans" cxnId="{2A44FF1D-E837-4C02-ACE8-0270A0FD97CA}">
      <dgm:prSet/>
      <dgm:spPr/>
      <dgm:t>
        <a:bodyPr/>
        <a:lstStyle/>
        <a:p>
          <a:endParaRPr lang="ru-RU"/>
        </a:p>
      </dgm:t>
    </dgm:pt>
    <dgm:pt modelId="{44E7F69B-98B9-41A3-A398-725E80525E64}">
      <dgm:prSet phldrT="[Текст]" custT="1"/>
      <dgm:spPr/>
      <dgm:t>
        <a:bodyPr/>
        <a:lstStyle/>
        <a:p>
          <a:pPr algn="l" rtl="0"/>
          <a:r>
            <a:rPr lang="ru-RU" sz="16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контрольный (надзорный) орган, уполномоченный на осуществление вида контроля</a:t>
          </a:r>
          <a:endParaRPr lang="ru-RU" sz="1600" b="1" kern="1200" dirty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7F3AEEE9-A1B2-4125-933C-32B1572DBB41}" type="parTrans" cxnId="{979711F1-7927-45B2-BE45-630EA19293DC}">
      <dgm:prSet/>
      <dgm:spPr/>
      <dgm:t>
        <a:bodyPr/>
        <a:lstStyle/>
        <a:p>
          <a:endParaRPr lang="ru-RU"/>
        </a:p>
      </dgm:t>
    </dgm:pt>
    <dgm:pt modelId="{B707849A-B456-4A45-A8FA-6E9F0C022C44}" type="sibTrans" cxnId="{979711F1-7927-45B2-BE45-630EA19293DC}">
      <dgm:prSet/>
      <dgm:spPr/>
      <dgm:t>
        <a:bodyPr/>
        <a:lstStyle/>
        <a:p>
          <a:endParaRPr lang="ru-RU"/>
        </a:p>
      </dgm:t>
    </dgm:pt>
    <dgm:pt modelId="{F933804E-CE5A-44CA-BA9C-D3075119775D}">
      <dgm:prSet phldrT="[Текст]" custT="1"/>
      <dgm:spPr/>
      <dgm:t>
        <a:bodyPr/>
        <a:lstStyle/>
        <a:p>
          <a:pPr algn="l" rtl="0"/>
          <a:r>
            <a:rPr lang="ru-RU" sz="16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критерии отнесения объектов контроля к категориям риска причинения вреда (ущерба) в рамках осуществления контроля</a:t>
          </a:r>
          <a:endParaRPr lang="ru-RU" sz="1600" b="1" kern="1200" dirty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97B81DEB-D52B-4BF5-9018-509D58568EAC}" type="parTrans" cxnId="{F56A25EC-0D3E-48A5-9FA1-43FFDA37F11C}">
      <dgm:prSet/>
      <dgm:spPr/>
      <dgm:t>
        <a:bodyPr/>
        <a:lstStyle/>
        <a:p>
          <a:endParaRPr lang="ru-RU"/>
        </a:p>
      </dgm:t>
    </dgm:pt>
    <dgm:pt modelId="{B1628E7D-29E7-4B97-9E45-BAA8186D9AB0}" type="sibTrans" cxnId="{F56A25EC-0D3E-48A5-9FA1-43FFDA37F11C}">
      <dgm:prSet/>
      <dgm:spPr/>
      <dgm:t>
        <a:bodyPr/>
        <a:lstStyle/>
        <a:p>
          <a:endParaRPr lang="ru-RU"/>
        </a:p>
      </dgm:t>
    </dgm:pt>
    <dgm:pt modelId="{AD675AC9-B882-4A1C-A487-B680529A9828}">
      <dgm:prSet phldrT="[Текст]"/>
      <dgm:spPr/>
      <dgm:t>
        <a:bodyPr/>
        <a:lstStyle/>
        <a:p>
          <a:pPr algn="just" rtl="0"/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8FFA394-F86B-499C-B2D4-F80FF94386FC}" type="parTrans" cxnId="{D80EB9A2-BDF1-428C-908D-80E945350DCE}">
      <dgm:prSet/>
      <dgm:spPr/>
      <dgm:t>
        <a:bodyPr/>
        <a:lstStyle/>
        <a:p>
          <a:endParaRPr lang="ru-RU"/>
        </a:p>
      </dgm:t>
    </dgm:pt>
    <dgm:pt modelId="{5AE77BD0-7D71-4D92-8AD1-6A539D6FFA3F}" type="sibTrans" cxnId="{D80EB9A2-BDF1-428C-908D-80E945350DCE}">
      <dgm:prSet/>
      <dgm:spPr/>
      <dgm:t>
        <a:bodyPr/>
        <a:lstStyle/>
        <a:p>
          <a:endParaRPr lang="ru-RU"/>
        </a:p>
      </dgm:t>
    </dgm:pt>
    <dgm:pt modelId="{0C2711E8-ACFF-419F-BA8B-AB2690D02E7A}">
      <dgm:prSet/>
      <dgm:spPr/>
      <dgm:t>
        <a:bodyPr/>
        <a:lstStyle/>
        <a:p>
          <a:endParaRPr lang="ru-RU" dirty="0"/>
        </a:p>
      </dgm:t>
    </dgm:pt>
    <dgm:pt modelId="{D6EED051-BF6F-43A6-9BDA-26F30C29C75D}" type="parTrans" cxnId="{3896A8BB-96AF-468D-9F41-AC87FF0043A9}">
      <dgm:prSet/>
      <dgm:spPr/>
      <dgm:t>
        <a:bodyPr/>
        <a:lstStyle/>
        <a:p>
          <a:endParaRPr lang="ru-RU"/>
        </a:p>
      </dgm:t>
    </dgm:pt>
    <dgm:pt modelId="{F837A0BF-2ED2-4728-B2EF-B36F509A7FC0}" type="sibTrans" cxnId="{3896A8BB-96AF-468D-9F41-AC87FF0043A9}">
      <dgm:prSet/>
      <dgm:spPr/>
      <dgm:t>
        <a:bodyPr/>
        <a:lstStyle/>
        <a:p>
          <a:endParaRPr lang="ru-RU"/>
        </a:p>
      </dgm:t>
    </dgm:pt>
    <dgm:pt modelId="{7E551407-BCEB-4D1C-B430-4FD159FBFC8F}">
      <dgm:prSet custT="1"/>
      <dgm:spPr/>
      <dgm:t>
        <a:bodyPr/>
        <a:lstStyle/>
        <a:p>
          <a:pPr algn="l" rtl="0"/>
          <a:r>
            <a:rPr lang="ru-RU" sz="16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перечень профилактических мероприятий в рамках осуществления контроля</a:t>
          </a:r>
          <a:endParaRPr lang="ru-RU" sz="1600" b="1" kern="1200" dirty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099EE1F2-F52B-41BD-94C5-0BEF2233FCA6}" type="parTrans" cxnId="{0ADF4D10-E56F-4C14-BA29-29B6929CB7C2}">
      <dgm:prSet/>
      <dgm:spPr/>
      <dgm:t>
        <a:bodyPr/>
        <a:lstStyle/>
        <a:p>
          <a:endParaRPr lang="ru-RU"/>
        </a:p>
      </dgm:t>
    </dgm:pt>
    <dgm:pt modelId="{E226D6CE-D427-4D23-AE51-27A6615FA5F2}" type="sibTrans" cxnId="{0ADF4D10-E56F-4C14-BA29-29B6929CB7C2}">
      <dgm:prSet/>
      <dgm:spPr/>
      <dgm:t>
        <a:bodyPr/>
        <a:lstStyle/>
        <a:p>
          <a:endParaRPr lang="ru-RU"/>
        </a:p>
      </dgm:t>
    </dgm:pt>
    <dgm:pt modelId="{634B0A8E-9E00-46B3-AC38-B941EF5460CA}">
      <dgm:prSet custT="1"/>
      <dgm:spPr/>
      <dgm:t>
        <a:bodyPr/>
        <a:lstStyle/>
        <a:p>
          <a:pPr algn="l" rtl="0"/>
          <a:r>
            <a:rPr lang="ru-RU" sz="16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виды контрольных (надзорных) мероприятий, проведение которых возможно в рамках осуществления контроля, и перечень допустимых контрольных (надзорных) действий в составе каждого контрольного (надзорного) мероприятия</a:t>
          </a:r>
        </a:p>
      </dgm:t>
    </dgm:pt>
    <dgm:pt modelId="{AF8B8031-7952-4784-99CB-432F741A7CC8}" type="parTrans" cxnId="{A03525B7-785B-4E05-8E0D-4D38517916BE}">
      <dgm:prSet/>
      <dgm:spPr/>
      <dgm:t>
        <a:bodyPr/>
        <a:lstStyle/>
        <a:p>
          <a:endParaRPr lang="ru-RU"/>
        </a:p>
      </dgm:t>
    </dgm:pt>
    <dgm:pt modelId="{4C682773-5B61-45EF-BE2F-0EECAFA6957F}" type="sibTrans" cxnId="{A03525B7-785B-4E05-8E0D-4D38517916BE}">
      <dgm:prSet/>
      <dgm:spPr/>
      <dgm:t>
        <a:bodyPr/>
        <a:lstStyle/>
        <a:p>
          <a:endParaRPr lang="ru-RU"/>
        </a:p>
      </dgm:t>
    </dgm:pt>
    <dgm:pt modelId="{5959EC1B-2B9B-41A6-9F9D-38B2D52D1BA3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C804AB1B-BA6F-4E12-AEA2-8212875D4939}" type="sibTrans" cxnId="{26EE0738-08A7-4FFF-9DDB-DEB929A5812F}">
      <dgm:prSet/>
      <dgm:spPr/>
      <dgm:t>
        <a:bodyPr/>
        <a:lstStyle/>
        <a:p>
          <a:endParaRPr lang="ru-RU"/>
        </a:p>
      </dgm:t>
    </dgm:pt>
    <dgm:pt modelId="{A62B2B87-8D28-4377-B9F9-DF0CA49564BF}" type="parTrans" cxnId="{26EE0738-08A7-4FFF-9DDB-DEB929A5812F}">
      <dgm:prSet/>
      <dgm:spPr/>
      <dgm:t>
        <a:bodyPr/>
        <a:lstStyle/>
        <a:p>
          <a:endParaRPr lang="ru-RU"/>
        </a:p>
      </dgm:t>
    </dgm:pt>
    <dgm:pt modelId="{9908639A-99DB-486D-9632-C81884FB2477}">
      <dgm:prSet custT="1"/>
      <dgm:spPr/>
      <dgm:t>
        <a:bodyPr/>
        <a:lstStyle/>
        <a:p>
          <a:pPr algn="l" rtl="0"/>
          <a:r>
            <a:rPr lang="ru-RU" sz="16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виды и периодичность проведения плановых контрольных (надзорных) мероприятий для каждой категории риска, за исключением категории низкого риска</a:t>
          </a:r>
        </a:p>
      </dgm:t>
    </dgm:pt>
    <dgm:pt modelId="{C368702A-5346-41E5-9342-CFB9DE98C38D}" type="parTrans" cxnId="{5801A283-CCB4-4CD8-BE3A-8611158D4FE0}">
      <dgm:prSet/>
      <dgm:spPr/>
      <dgm:t>
        <a:bodyPr/>
        <a:lstStyle/>
        <a:p>
          <a:endParaRPr lang="ru-RU"/>
        </a:p>
      </dgm:t>
    </dgm:pt>
    <dgm:pt modelId="{C15E28FB-4DA3-4D85-B619-64883C9D4DF7}" type="sibTrans" cxnId="{5801A283-CCB4-4CD8-BE3A-8611158D4FE0}">
      <dgm:prSet/>
      <dgm:spPr/>
      <dgm:t>
        <a:bodyPr/>
        <a:lstStyle/>
        <a:p>
          <a:endParaRPr lang="ru-RU"/>
        </a:p>
      </dgm:t>
    </dgm:pt>
    <dgm:pt modelId="{8DCAF6D6-0AC2-4B7C-BBA8-0C159A474B92}">
      <dgm:prSet phldrT="[Текст]"/>
      <dgm:spPr/>
      <dgm:t>
        <a:bodyPr/>
        <a:lstStyle/>
        <a:p>
          <a:pPr rtl="0"/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C539ADF-238F-4E32-A955-74053F261F65}" type="sibTrans" cxnId="{0D41E812-B426-4134-A1EB-3DD30A25A997}">
      <dgm:prSet/>
      <dgm:spPr/>
      <dgm:t>
        <a:bodyPr/>
        <a:lstStyle/>
        <a:p>
          <a:endParaRPr lang="ru-RU"/>
        </a:p>
      </dgm:t>
    </dgm:pt>
    <dgm:pt modelId="{FB2B1804-B6BD-4B1C-8DAA-70F568659B3C}" type="parTrans" cxnId="{0D41E812-B426-4134-A1EB-3DD30A25A997}">
      <dgm:prSet/>
      <dgm:spPr/>
      <dgm:t>
        <a:bodyPr/>
        <a:lstStyle/>
        <a:p>
          <a:endParaRPr lang="ru-RU"/>
        </a:p>
      </dgm:t>
    </dgm:pt>
    <dgm:pt modelId="{45AA38AB-D5AC-45BF-99C3-34250BF3ABCA}" type="pres">
      <dgm:prSet presAssocID="{AAE93351-02B4-402F-B779-C42E58C80AA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2D6B31-D6C1-46E3-B7FD-30621159F644}" type="pres">
      <dgm:prSet presAssocID="{B306CE64-0B44-4184-B309-1C84563B432F}" presName="composite" presStyleCnt="0"/>
      <dgm:spPr/>
      <dgm:t>
        <a:bodyPr/>
        <a:lstStyle/>
        <a:p>
          <a:endParaRPr lang="ru-RU"/>
        </a:p>
      </dgm:t>
    </dgm:pt>
    <dgm:pt modelId="{B8E26EF7-096F-4586-80CF-B319306F7F98}" type="pres">
      <dgm:prSet presAssocID="{B306CE64-0B44-4184-B309-1C84563B432F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EA5C45-5157-433E-8285-62BEF87DF606}" type="pres">
      <dgm:prSet presAssocID="{B306CE64-0B44-4184-B309-1C84563B432F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BC1F3A-41B0-4722-8987-3EAD99B09FE1}" type="pres">
      <dgm:prSet presAssocID="{C2F557D7-8A8E-4751-8056-EACB4486BCFC}" presName="sp" presStyleCnt="0"/>
      <dgm:spPr/>
      <dgm:t>
        <a:bodyPr/>
        <a:lstStyle/>
        <a:p>
          <a:endParaRPr lang="ru-RU"/>
        </a:p>
      </dgm:t>
    </dgm:pt>
    <dgm:pt modelId="{399558A9-C3FB-4E1E-AD0C-21DC134E9178}" type="pres">
      <dgm:prSet presAssocID="{5959EC1B-2B9B-41A6-9F9D-38B2D52D1BA3}" presName="composite" presStyleCnt="0"/>
      <dgm:spPr/>
      <dgm:t>
        <a:bodyPr/>
        <a:lstStyle/>
        <a:p>
          <a:endParaRPr lang="ru-RU"/>
        </a:p>
      </dgm:t>
    </dgm:pt>
    <dgm:pt modelId="{AD2AD8AD-F123-48DB-99B2-924457652514}" type="pres">
      <dgm:prSet presAssocID="{5959EC1B-2B9B-41A6-9F9D-38B2D52D1BA3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1AAF22-CA92-48FA-AB75-29CD6CE86F5B}" type="pres">
      <dgm:prSet presAssocID="{5959EC1B-2B9B-41A6-9F9D-38B2D52D1BA3}" presName="descendantText" presStyleLbl="alignAcc1" presStyleIdx="1" presStyleCnt="5" custScaleX="100314" custScaleY="92891" custLinFactNeighborX="4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0069F4-DDD0-4609-AF1B-2600296C8451}" type="pres">
      <dgm:prSet presAssocID="{C804AB1B-BA6F-4E12-AEA2-8212875D4939}" presName="sp" presStyleCnt="0"/>
      <dgm:spPr/>
      <dgm:t>
        <a:bodyPr/>
        <a:lstStyle/>
        <a:p>
          <a:endParaRPr lang="ru-RU"/>
        </a:p>
      </dgm:t>
    </dgm:pt>
    <dgm:pt modelId="{2797AC6E-2215-4A52-B6D9-5184E7C3007C}" type="pres">
      <dgm:prSet presAssocID="{0C2711E8-ACFF-419F-BA8B-AB2690D02E7A}" presName="composite" presStyleCnt="0"/>
      <dgm:spPr/>
      <dgm:t>
        <a:bodyPr/>
        <a:lstStyle/>
        <a:p>
          <a:endParaRPr lang="ru-RU"/>
        </a:p>
      </dgm:t>
    </dgm:pt>
    <dgm:pt modelId="{1387876A-3D28-4881-865F-B9ED92AA6778}" type="pres">
      <dgm:prSet presAssocID="{0C2711E8-ACFF-419F-BA8B-AB2690D02E7A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D98BAC-4227-40F3-959C-BA9F48DEA8DC}" type="pres">
      <dgm:prSet presAssocID="{0C2711E8-ACFF-419F-BA8B-AB2690D02E7A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B3CD3F-AF49-49FE-93B9-543B01E6D359}" type="pres">
      <dgm:prSet presAssocID="{F837A0BF-2ED2-4728-B2EF-B36F509A7FC0}" presName="sp" presStyleCnt="0"/>
      <dgm:spPr/>
      <dgm:t>
        <a:bodyPr/>
        <a:lstStyle/>
        <a:p>
          <a:endParaRPr lang="ru-RU"/>
        </a:p>
      </dgm:t>
    </dgm:pt>
    <dgm:pt modelId="{BC526C6A-8B38-4DC2-B85E-D3EFA12F77E2}" type="pres">
      <dgm:prSet presAssocID="{AD675AC9-B882-4A1C-A487-B680529A9828}" presName="composite" presStyleCnt="0"/>
      <dgm:spPr/>
      <dgm:t>
        <a:bodyPr/>
        <a:lstStyle/>
        <a:p>
          <a:endParaRPr lang="ru-RU"/>
        </a:p>
      </dgm:t>
    </dgm:pt>
    <dgm:pt modelId="{2FBD74C5-C66F-4FE2-92FA-3C9F79C41AC8}" type="pres">
      <dgm:prSet presAssocID="{AD675AC9-B882-4A1C-A487-B680529A9828}" presName="parentText" presStyleLbl="alignNode1" presStyleIdx="3" presStyleCnt="5" custScaleY="121895" custLinFactNeighborX="1422" custLinFactNeighborY="524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8CD09D-D270-4142-BD23-188916F80414}" type="pres">
      <dgm:prSet presAssocID="{AD675AC9-B882-4A1C-A487-B680529A9828}" presName="descendantText" presStyleLbl="alignAcc1" presStyleIdx="3" presStyleCnt="5" custScaleY="142412" custLinFactNeighborX="6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2EC2A2-073C-4C0C-A425-0BDB0C498043}" type="pres">
      <dgm:prSet presAssocID="{5AE77BD0-7D71-4D92-8AD1-6A539D6FFA3F}" presName="sp" presStyleCnt="0"/>
      <dgm:spPr/>
      <dgm:t>
        <a:bodyPr/>
        <a:lstStyle/>
        <a:p>
          <a:endParaRPr lang="ru-RU"/>
        </a:p>
      </dgm:t>
    </dgm:pt>
    <dgm:pt modelId="{7773AFD2-3DD7-4EFD-9A5F-0C582A6A5127}" type="pres">
      <dgm:prSet presAssocID="{8DCAF6D6-0AC2-4B7C-BBA8-0C159A474B92}" presName="composite" presStyleCnt="0"/>
      <dgm:spPr/>
      <dgm:t>
        <a:bodyPr/>
        <a:lstStyle/>
        <a:p>
          <a:endParaRPr lang="ru-RU"/>
        </a:p>
      </dgm:t>
    </dgm:pt>
    <dgm:pt modelId="{5254E588-8EA2-42E9-BCA6-9432EFD54A82}" type="pres">
      <dgm:prSet presAssocID="{8DCAF6D6-0AC2-4B7C-BBA8-0C159A474B92}" presName="parentText" presStyleLbl="alignNode1" presStyleIdx="4" presStyleCnt="5" custScaleY="120862" custLinFactNeighborX="4366" custLinFactNeighborY="1692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EAFE55-33F2-47DD-9EE4-3E3D30B5BB8C}" type="pres">
      <dgm:prSet presAssocID="{8DCAF6D6-0AC2-4B7C-BBA8-0C159A474B92}" presName="descendantText" presStyleLbl="alignAcc1" presStyleIdx="4" presStyleCnt="5" custScaleX="98882" custScaleY="120845" custLinFactNeighborX="0" custLinFactNeighborY="-27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D9A85E-1D12-49BC-A397-072F1A138D2D}" type="presOf" srcId="{0C2711E8-ACFF-419F-BA8B-AB2690D02E7A}" destId="{1387876A-3D28-4881-865F-B9ED92AA6778}" srcOrd="0" destOrd="0" presId="urn:microsoft.com/office/officeart/2005/8/layout/chevron2"/>
    <dgm:cxn modelId="{3B242FC1-5593-4354-8E42-DD23FC99FBE7}" type="presOf" srcId="{F933804E-CE5A-44CA-BA9C-D3075119775D}" destId="{7A1AAF22-CA92-48FA-AB75-29CD6CE86F5B}" srcOrd="0" destOrd="0" presId="urn:microsoft.com/office/officeart/2005/8/layout/chevron2"/>
    <dgm:cxn modelId="{20DA576A-FD5B-4F0F-AD58-114702B50DF3}" type="presOf" srcId="{44E7F69B-98B9-41A3-A398-725E80525E64}" destId="{70EA5C45-5157-433E-8285-62BEF87DF606}" srcOrd="0" destOrd="0" presId="urn:microsoft.com/office/officeart/2005/8/layout/chevron2"/>
    <dgm:cxn modelId="{7F20EF58-C157-40DB-BF7E-DB6C8FF1F487}" type="presOf" srcId="{634B0A8E-9E00-46B3-AC38-B941EF5460CA}" destId="{728CD09D-D270-4142-BD23-188916F80414}" srcOrd="0" destOrd="0" presId="urn:microsoft.com/office/officeart/2005/8/layout/chevron2"/>
    <dgm:cxn modelId="{D5D6741F-5AD1-4E2B-A7CC-5DF155472832}" type="presOf" srcId="{7E551407-BCEB-4D1C-B430-4FD159FBFC8F}" destId="{5BD98BAC-4227-40F3-959C-BA9F48DEA8DC}" srcOrd="0" destOrd="0" presId="urn:microsoft.com/office/officeart/2005/8/layout/chevron2"/>
    <dgm:cxn modelId="{2A44FF1D-E837-4C02-ACE8-0270A0FD97CA}" srcId="{AAE93351-02B4-402F-B779-C42E58C80AAC}" destId="{B306CE64-0B44-4184-B309-1C84563B432F}" srcOrd="0" destOrd="0" parTransId="{621A3F3B-AE33-4510-BECF-3175B2E1CE15}" sibTransId="{C2F557D7-8A8E-4751-8056-EACB4486BCFC}"/>
    <dgm:cxn modelId="{A03525B7-785B-4E05-8E0D-4D38517916BE}" srcId="{AD675AC9-B882-4A1C-A487-B680529A9828}" destId="{634B0A8E-9E00-46B3-AC38-B941EF5460CA}" srcOrd="0" destOrd="0" parTransId="{AF8B8031-7952-4784-99CB-432F741A7CC8}" sibTransId="{4C682773-5B61-45EF-BE2F-0EECAFA6957F}"/>
    <dgm:cxn modelId="{0E828816-592A-49AE-BF2A-44654CFA3A62}" type="presOf" srcId="{AD675AC9-B882-4A1C-A487-B680529A9828}" destId="{2FBD74C5-C66F-4FE2-92FA-3C9F79C41AC8}" srcOrd="0" destOrd="0" presId="urn:microsoft.com/office/officeart/2005/8/layout/chevron2"/>
    <dgm:cxn modelId="{3896A8BB-96AF-468D-9F41-AC87FF0043A9}" srcId="{AAE93351-02B4-402F-B779-C42E58C80AAC}" destId="{0C2711E8-ACFF-419F-BA8B-AB2690D02E7A}" srcOrd="2" destOrd="0" parTransId="{D6EED051-BF6F-43A6-9BDA-26F30C29C75D}" sibTransId="{F837A0BF-2ED2-4728-B2EF-B36F509A7FC0}"/>
    <dgm:cxn modelId="{979711F1-7927-45B2-BE45-630EA19293DC}" srcId="{B306CE64-0B44-4184-B309-1C84563B432F}" destId="{44E7F69B-98B9-41A3-A398-725E80525E64}" srcOrd="0" destOrd="0" parTransId="{7F3AEEE9-A1B2-4125-933C-32B1572DBB41}" sibTransId="{B707849A-B456-4A45-A8FA-6E9F0C022C44}"/>
    <dgm:cxn modelId="{F9E9739D-21AF-4600-B593-7C24792A4EA6}" type="presOf" srcId="{AAE93351-02B4-402F-B779-C42E58C80AAC}" destId="{45AA38AB-D5AC-45BF-99C3-34250BF3ABCA}" srcOrd="0" destOrd="0" presId="urn:microsoft.com/office/officeart/2005/8/layout/chevron2"/>
    <dgm:cxn modelId="{26EE0738-08A7-4FFF-9DDB-DEB929A5812F}" srcId="{AAE93351-02B4-402F-B779-C42E58C80AAC}" destId="{5959EC1B-2B9B-41A6-9F9D-38B2D52D1BA3}" srcOrd="1" destOrd="0" parTransId="{A62B2B87-8D28-4377-B9F9-DF0CA49564BF}" sibTransId="{C804AB1B-BA6F-4E12-AEA2-8212875D4939}"/>
    <dgm:cxn modelId="{5801A283-CCB4-4CD8-BE3A-8611158D4FE0}" srcId="{8DCAF6D6-0AC2-4B7C-BBA8-0C159A474B92}" destId="{9908639A-99DB-486D-9632-C81884FB2477}" srcOrd="0" destOrd="0" parTransId="{C368702A-5346-41E5-9342-CFB9DE98C38D}" sibTransId="{C15E28FB-4DA3-4D85-B619-64883C9D4DF7}"/>
    <dgm:cxn modelId="{D80EB9A2-BDF1-428C-908D-80E945350DCE}" srcId="{AAE93351-02B4-402F-B779-C42E58C80AAC}" destId="{AD675AC9-B882-4A1C-A487-B680529A9828}" srcOrd="3" destOrd="0" parTransId="{08FFA394-F86B-499C-B2D4-F80FF94386FC}" sibTransId="{5AE77BD0-7D71-4D92-8AD1-6A539D6FFA3F}"/>
    <dgm:cxn modelId="{0D41E812-B426-4134-A1EB-3DD30A25A997}" srcId="{AAE93351-02B4-402F-B779-C42E58C80AAC}" destId="{8DCAF6D6-0AC2-4B7C-BBA8-0C159A474B92}" srcOrd="4" destOrd="0" parTransId="{FB2B1804-B6BD-4B1C-8DAA-70F568659B3C}" sibTransId="{CC539ADF-238F-4E32-A955-74053F261F65}"/>
    <dgm:cxn modelId="{3740169A-0117-43D2-A7F0-32957F19E895}" type="presOf" srcId="{9908639A-99DB-486D-9632-C81884FB2477}" destId="{61EAFE55-33F2-47DD-9EE4-3E3D30B5BB8C}" srcOrd="0" destOrd="0" presId="urn:microsoft.com/office/officeart/2005/8/layout/chevron2"/>
    <dgm:cxn modelId="{D355A522-C89B-4961-8D5B-E7B5434140F0}" type="presOf" srcId="{8DCAF6D6-0AC2-4B7C-BBA8-0C159A474B92}" destId="{5254E588-8EA2-42E9-BCA6-9432EFD54A82}" srcOrd="0" destOrd="0" presId="urn:microsoft.com/office/officeart/2005/8/layout/chevron2"/>
    <dgm:cxn modelId="{A136F4EE-6BF9-4802-9398-9B5DB0816196}" type="presOf" srcId="{B306CE64-0B44-4184-B309-1C84563B432F}" destId="{B8E26EF7-096F-4586-80CF-B319306F7F98}" srcOrd="0" destOrd="0" presId="urn:microsoft.com/office/officeart/2005/8/layout/chevron2"/>
    <dgm:cxn modelId="{75BBFD62-4202-4F88-A835-84F03F570F8F}" type="presOf" srcId="{5959EC1B-2B9B-41A6-9F9D-38B2D52D1BA3}" destId="{AD2AD8AD-F123-48DB-99B2-924457652514}" srcOrd="0" destOrd="0" presId="urn:microsoft.com/office/officeart/2005/8/layout/chevron2"/>
    <dgm:cxn modelId="{F56A25EC-0D3E-48A5-9FA1-43FFDA37F11C}" srcId="{5959EC1B-2B9B-41A6-9F9D-38B2D52D1BA3}" destId="{F933804E-CE5A-44CA-BA9C-D3075119775D}" srcOrd="0" destOrd="0" parTransId="{97B81DEB-D52B-4BF5-9018-509D58568EAC}" sibTransId="{B1628E7D-29E7-4B97-9E45-BAA8186D9AB0}"/>
    <dgm:cxn modelId="{0ADF4D10-E56F-4C14-BA29-29B6929CB7C2}" srcId="{0C2711E8-ACFF-419F-BA8B-AB2690D02E7A}" destId="{7E551407-BCEB-4D1C-B430-4FD159FBFC8F}" srcOrd="0" destOrd="0" parTransId="{099EE1F2-F52B-41BD-94C5-0BEF2233FCA6}" sibTransId="{E226D6CE-D427-4D23-AE51-27A6615FA5F2}"/>
    <dgm:cxn modelId="{4B5EB67F-D898-47DD-884E-5CE48387167E}" type="presParOf" srcId="{45AA38AB-D5AC-45BF-99C3-34250BF3ABCA}" destId="{382D6B31-D6C1-46E3-B7FD-30621159F644}" srcOrd="0" destOrd="0" presId="urn:microsoft.com/office/officeart/2005/8/layout/chevron2"/>
    <dgm:cxn modelId="{58EFEDC0-C091-40D6-8D32-85E33116B0E7}" type="presParOf" srcId="{382D6B31-D6C1-46E3-B7FD-30621159F644}" destId="{B8E26EF7-096F-4586-80CF-B319306F7F98}" srcOrd="0" destOrd="0" presId="urn:microsoft.com/office/officeart/2005/8/layout/chevron2"/>
    <dgm:cxn modelId="{1BB27B62-C349-4590-94C2-45C5BEE306F9}" type="presParOf" srcId="{382D6B31-D6C1-46E3-B7FD-30621159F644}" destId="{70EA5C45-5157-433E-8285-62BEF87DF606}" srcOrd="1" destOrd="0" presId="urn:microsoft.com/office/officeart/2005/8/layout/chevron2"/>
    <dgm:cxn modelId="{E7F54563-7FB4-47E6-BE82-494EDB6320EB}" type="presParOf" srcId="{45AA38AB-D5AC-45BF-99C3-34250BF3ABCA}" destId="{7FBC1F3A-41B0-4722-8987-3EAD99B09FE1}" srcOrd="1" destOrd="0" presId="urn:microsoft.com/office/officeart/2005/8/layout/chevron2"/>
    <dgm:cxn modelId="{196972CC-BFF4-4328-8000-55BB860789A4}" type="presParOf" srcId="{45AA38AB-D5AC-45BF-99C3-34250BF3ABCA}" destId="{399558A9-C3FB-4E1E-AD0C-21DC134E9178}" srcOrd="2" destOrd="0" presId="urn:microsoft.com/office/officeart/2005/8/layout/chevron2"/>
    <dgm:cxn modelId="{AA331EE3-60D8-4EC5-A56C-020DD9D46456}" type="presParOf" srcId="{399558A9-C3FB-4E1E-AD0C-21DC134E9178}" destId="{AD2AD8AD-F123-48DB-99B2-924457652514}" srcOrd="0" destOrd="0" presId="urn:microsoft.com/office/officeart/2005/8/layout/chevron2"/>
    <dgm:cxn modelId="{779982AF-D625-4AE2-9456-10854167C97C}" type="presParOf" srcId="{399558A9-C3FB-4E1E-AD0C-21DC134E9178}" destId="{7A1AAF22-CA92-48FA-AB75-29CD6CE86F5B}" srcOrd="1" destOrd="0" presId="urn:microsoft.com/office/officeart/2005/8/layout/chevron2"/>
    <dgm:cxn modelId="{C370AD5B-B5FF-42CE-865E-287AA8E7B9C8}" type="presParOf" srcId="{45AA38AB-D5AC-45BF-99C3-34250BF3ABCA}" destId="{170069F4-DDD0-4609-AF1B-2600296C8451}" srcOrd="3" destOrd="0" presId="urn:microsoft.com/office/officeart/2005/8/layout/chevron2"/>
    <dgm:cxn modelId="{C6515CDA-EBB2-4F9B-B40F-FFBCDBB25172}" type="presParOf" srcId="{45AA38AB-D5AC-45BF-99C3-34250BF3ABCA}" destId="{2797AC6E-2215-4A52-B6D9-5184E7C3007C}" srcOrd="4" destOrd="0" presId="urn:microsoft.com/office/officeart/2005/8/layout/chevron2"/>
    <dgm:cxn modelId="{5C1096DC-D249-4069-AF7C-5E4244D2E5B6}" type="presParOf" srcId="{2797AC6E-2215-4A52-B6D9-5184E7C3007C}" destId="{1387876A-3D28-4881-865F-B9ED92AA6778}" srcOrd="0" destOrd="0" presId="urn:microsoft.com/office/officeart/2005/8/layout/chevron2"/>
    <dgm:cxn modelId="{118341BB-DDB7-44EA-B69E-40269A827C20}" type="presParOf" srcId="{2797AC6E-2215-4A52-B6D9-5184E7C3007C}" destId="{5BD98BAC-4227-40F3-959C-BA9F48DEA8DC}" srcOrd="1" destOrd="0" presId="urn:microsoft.com/office/officeart/2005/8/layout/chevron2"/>
    <dgm:cxn modelId="{28241AA9-0462-4FBE-87C2-17578F829490}" type="presParOf" srcId="{45AA38AB-D5AC-45BF-99C3-34250BF3ABCA}" destId="{B7B3CD3F-AF49-49FE-93B9-543B01E6D359}" srcOrd="5" destOrd="0" presId="urn:microsoft.com/office/officeart/2005/8/layout/chevron2"/>
    <dgm:cxn modelId="{FA1FA5E7-DB78-47F8-B88B-239EA3232B55}" type="presParOf" srcId="{45AA38AB-D5AC-45BF-99C3-34250BF3ABCA}" destId="{BC526C6A-8B38-4DC2-B85E-D3EFA12F77E2}" srcOrd="6" destOrd="0" presId="urn:microsoft.com/office/officeart/2005/8/layout/chevron2"/>
    <dgm:cxn modelId="{387BECBA-E8E9-4599-893A-8587570A1438}" type="presParOf" srcId="{BC526C6A-8B38-4DC2-B85E-D3EFA12F77E2}" destId="{2FBD74C5-C66F-4FE2-92FA-3C9F79C41AC8}" srcOrd="0" destOrd="0" presId="urn:microsoft.com/office/officeart/2005/8/layout/chevron2"/>
    <dgm:cxn modelId="{B2345677-AE7A-40C2-BA27-45748533E6C8}" type="presParOf" srcId="{BC526C6A-8B38-4DC2-B85E-D3EFA12F77E2}" destId="{728CD09D-D270-4142-BD23-188916F80414}" srcOrd="1" destOrd="0" presId="urn:microsoft.com/office/officeart/2005/8/layout/chevron2"/>
    <dgm:cxn modelId="{98BCE918-6EA7-498B-9CE4-E79F79C7E15E}" type="presParOf" srcId="{45AA38AB-D5AC-45BF-99C3-34250BF3ABCA}" destId="{102EC2A2-073C-4C0C-A425-0BDB0C498043}" srcOrd="7" destOrd="0" presId="urn:microsoft.com/office/officeart/2005/8/layout/chevron2"/>
    <dgm:cxn modelId="{C91E84CD-B8B0-4221-BFB7-72A10497BD42}" type="presParOf" srcId="{45AA38AB-D5AC-45BF-99C3-34250BF3ABCA}" destId="{7773AFD2-3DD7-4EFD-9A5F-0C582A6A5127}" srcOrd="8" destOrd="0" presId="urn:microsoft.com/office/officeart/2005/8/layout/chevron2"/>
    <dgm:cxn modelId="{EA6C6403-1654-4292-B824-6CA93B4C4139}" type="presParOf" srcId="{7773AFD2-3DD7-4EFD-9A5F-0C582A6A5127}" destId="{5254E588-8EA2-42E9-BCA6-9432EFD54A82}" srcOrd="0" destOrd="0" presId="urn:microsoft.com/office/officeart/2005/8/layout/chevron2"/>
    <dgm:cxn modelId="{D76F02C5-A2F5-4C6B-A104-5516A3D28765}" type="presParOf" srcId="{7773AFD2-3DD7-4EFD-9A5F-0C582A6A5127}" destId="{61EAFE55-33F2-47DD-9EE4-3E3D30B5BB8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E93351-02B4-402F-B779-C42E58C80AAC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E7F69B-98B9-41A3-A398-725E80525E64}">
      <dgm:prSet phldrT="[Текст]" custT="1"/>
      <dgm:spPr/>
      <dgm:t>
        <a:bodyPr/>
        <a:lstStyle/>
        <a:p>
          <a:pPr algn="ctr" rtl="0"/>
          <a:r>
            <a:rPr lang="ru-RU" sz="16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Высокий</a:t>
          </a:r>
          <a:endParaRPr lang="ru-RU" sz="1600" b="1" kern="1200" dirty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7F3AEEE9-A1B2-4125-933C-32B1572DBB41}" type="parTrans" cxnId="{979711F1-7927-45B2-BE45-630EA19293DC}">
      <dgm:prSet/>
      <dgm:spPr/>
      <dgm:t>
        <a:bodyPr/>
        <a:lstStyle/>
        <a:p>
          <a:endParaRPr lang="ru-RU"/>
        </a:p>
      </dgm:t>
    </dgm:pt>
    <dgm:pt modelId="{B707849A-B456-4A45-A8FA-6E9F0C022C44}" type="sibTrans" cxnId="{979711F1-7927-45B2-BE45-630EA19293DC}">
      <dgm:prSet/>
      <dgm:spPr/>
      <dgm:t>
        <a:bodyPr/>
        <a:lstStyle/>
        <a:p>
          <a:endParaRPr lang="ru-RU"/>
        </a:p>
      </dgm:t>
    </dgm:pt>
    <dgm:pt modelId="{AD675AC9-B882-4A1C-A487-B680529A9828}">
      <dgm:prSet phldrT="[Текст]" custT="1"/>
      <dgm:spPr/>
      <dgm:t>
        <a:bodyPr/>
        <a:lstStyle/>
        <a:p>
          <a:pPr algn="ctr" rtl="0"/>
          <a:endParaRPr lang="ru-RU" sz="1600" b="1" kern="1200" dirty="0" smtClean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algn="ctr" rtl="0"/>
          <a:r>
            <a:rPr lang="ru-RU" sz="16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Низкий</a:t>
          </a:r>
          <a:endParaRPr lang="ru-RU" sz="1600" b="1" kern="1200" dirty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08FFA394-F86B-499C-B2D4-F80FF94386FC}" type="parTrans" cxnId="{D80EB9A2-BDF1-428C-908D-80E945350DCE}">
      <dgm:prSet/>
      <dgm:spPr/>
      <dgm:t>
        <a:bodyPr/>
        <a:lstStyle/>
        <a:p>
          <a:endParaRPr lang="ru-RU"/>
        </a:p>
      </dgm:t>
    </dgm:pt>
    <dgm:pt modelId="{5AE77BD0-7D71-4D92-8AD1-6A539D6FFA3F}" type="sibTrans" cxnId="{D80EB9A2-BDF1-428C-908D-80E945350DCE}">
      <dgm:prSet/>
      <dgm:spPr/>
      <dgm:t>
        <a:bodyPr/>
        <a:lstStyle/>
        <a:p>
          <a:endParaRPr lang="ru-RU"/>
        </a:p>
      </dgm:t>
    </dgm:pt>
    <dgm:pt modelId="{0C2711E8-ACFF-419F-BA8B-AB2690D02E7A}">
      <dgm:prSet custT="1"/>
      <dgm:spPr/>
      <dgm:t>
        <a:bodyPr/>
        <a:lstStyle/>
        <a:p>
          <a:pPr algn="ctr"/>
          <a:endParaRPr lang="ru-RU" sz="1600" b="1" kern="1200" dirty="0" smtClean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algn="ctr"/>
          <a:r>
            <a:rPr lang="ru-RU" sz="16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Средний</a:t>
          </a:r>
          <a:endParaRPr lang="ru-RU" sz="1600" b="1" kern="1200" dirty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D6EED051-BF6F-43A6-9BDA-26F30C29C75D}" type="parTrans" cxnId="{3896A8BB-96AF-468D-9F41-AC87FF0043A9}">
      <dgm:prSet/>
      <dgm:spPr/>
      <dgm:t>
        <a:bodyPr/>
        <a:lstStyle/>
        <a:p>
          <a:endParaRPr lang="ru-RU"/>
        </a:p>
      </dgm:t>
    </dgm:pt>
    <dgm:pt modelId="{F837A0BF-2ED2-4728-B2EF-B36F509A7FC0}" type="sibTrans" cxnId="{3896A8BB-96AF-468D-9F41-AC87FF0043A9}">
      <dgm:prSet/>
      <dgm:spPr/>
      <dgm:t>
        <a:bodyPr/>
        <a:lstStyle/>
        <a:p>
          <a:endParaRPr lang="ru-RU"/>
        </a:p>
      </dgm:t>
    </dgm:pt>
    <dgm:pt modelId="{7E551407-BCEB-4D1C-B430-4FD159FBFC8F}">
      <dgm:prSet custT="1"/>
      <dgm:spPr/>
      <dgm:t>
        <a:bodyPr/>
        <a:lstStyle/>
        <a:p>
          <a:pPr algn="l" rtl="0"/>
          <a:endParaRPr lang="ru-RU" sz="1600" b="1" kern="1200" dirty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099EE1F2-F52B-41BD-94C5-0BEF2233FCA6}" type="parTrans" cxnId="{0ADF4D10-E56F-4C14-BA29-29B6929CB7C2}">
      <dgm:prSet/>
      <dgm:spPr/>
      <dgm:t>
        <a:bodyPr/>
        <a:lstStyle/>
        <a:p>
          <a:endParaRPr lang="ru-RU"/>
        </a:p>
      </dgm:t>
    </dgm:pt>
    <dgm:pt modelId="{E226D6CE-D427-4D23-AE51-27A6615FA5F2}" type="sibTrans" cxnId="{0ADF4D10-E56F-4C14-BA29-29B6929CB7C2}">
      <dgm:prSet/>
      <dgm:spPr/>
      <dgm:t>
        <a:bodyPr/>
        <a:lstStyle/>
        <a:p>
          <a:endParaRPr lang="ru-RU"/>
        </a:p>
      </dgm:t>
    </dgm:pt>
    <dgm:pt modelId="{634B0A8E-9E00-46B3-AC38-B941EF5460CA}">
      <dgm:prSet custT="1"/>
      <dgm:spPr/>
      <dgm:t>
        <a:bodyPr/>
        <a:lstStyle/>
        <a:p>
          <a:pPr algn="l" rtl="0"/>
          <a:endParaRPr lang="ru-RU" sz="1600" b="1" kern="1200" dirty="0" smtClean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AF8B8031-7952-4784-99CB-432F741A7CC8}" type="parTrans" cxnId="{A03525B7-785B-4E05-8E0D-4D38517916BE}">
      <dgm:prSet/>
      <dgm:spPr/>
      <dgm:t>
        <a:bodyPr/>
        <a:lstStyle/>
        <a:p>
          <a:endParaRPr lang="ru-RU"/>
        </a:p>
      </dgm:t>
    </dgm:pt>
    <dgm:pt modelId="{4C682773-5B61-45EF-BE2F-0EECAFA6957F}" type="sibTrans" cxnId="{A03525B7-785B-4E05-8E0D-4D38517916BE}">
      <dgm:prSet/>
      <dgm:spPr/>
      <dgm:t>
        <a:bodyPr/>
        <a:lstStyle/>
        <a:p>
          <a:endParaRPr lang="ru-RU"/>
        </a:p>
      </dgm:t>
    </dgm:pt>
    <dgm:pt modelId="{C08F3732-F3BB-49A5-8FD7-01636FE068D0}" type="pres">
      <dgm:prSet presAssocID="{AAE93351-02B4-402F-B779-C42E58C80AA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13CEDBF2-CADA-4344-B036-9A393401AA6E}" type="pres">
      <dgm:prSet presAssocID="{AAE93351-02B4-402F-B779-C42E58C80AAC}" presName="pyramid" presStyleLbl="node1" presStyleIdx="0" presStyleCnt="1"/>
      <dgm:spPr/>
    </dgm:pt>
    <dgm:pt modelId="{8A2E9554-81D4-4D4F-9C27-90F73C8DFAFC}" type="pres">
      <dgm:prSet presAssocID="{AAE93351-02B4-402F-B779-C42E58C80AAC}" presName="theList" presStyleCnt="0"/>
      <dgm:spPr/>
    </dgm:pt>
    <dgm:pt modelId="{F27CD923-04F9-43B7-8218-3234E8AE2491}" type="pres">
      <dgm:prSet presAssocID="{44E7F69B-98B9-41A3-A398-725E80525E64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74A54C-BE94-454A-A781-8C0C7B5F348F}" type="pres">
      <dgm:prSet presAssocID="{44E7F69B-98B9-41A3-A398-725E80525E64}" presName="aSpace" presStyleCnt="0"/>
      <dgm:spPr/>
    </dgm:pt>
    <dgm:pt modelId="{C07A1E71-729A-41AE-AB41-50198B4D1608}" type="pres">
      <dgm:prSet presAssocID="{0C2711E8-ACFF-419F-BA8B-AB2690D02E7A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25A46E-434C-4F2D-AAEA-997F507176B0}" type="pres">
      <dgm:prSet presAssocID="{0C2711E8-ACFF-419F-BA8B-AB2690D02E7A}" presName="aSpace" presStyleCnt="0"/>
      <dgm:spPr/>
    </dgm:pt>
    <dgm:pt modelId="{18701BAA-64F6-40BA-88E5-657B57285638}" type="pres">
      <dgm:prSet presAssocID="{AD675AC9-B882-4A1C-A487-B680529A9828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733F9E-CA30-4417-B8E0-4CA00D78DC2B}" type="pres">
      <dgm:prSet presAssocID="{AD675AC9-B882-4A1C-A487-B680529A9828}" presName="aSpace" presStyleCnt="0"/>
      <dgm:spPr/>
    </dgm:pt>
  </dgm:ptLst>
  <dgm:cxnLst>
    <dgm:cxn modelId="{F8ECD17A-0394-44FC-9FEC-28E7A3E433AD}" type="presOf" srcId="{AAE93351-02B4-402F-B779-C42E58C80AAC}" destId="{C08F3732-F3BB-49A5-8FD7-01636FE068D0}" srcOrd="0" destOrd="0" presId="urn:microsoft.com/office/officeart/2005/8/layout/pyramid2"/>
    <dgm:cxn modelId="{979711F1-7927-45B2-BE45-630EA19293DC}" srcId="{AAE93351-02B4-402F-B779-C42E58C80AAC}" destId="{44E7F69B-98B9-41A3-A398-725E80525E64}" srcOrd="0" destOrd="0" parTransId="{7F3AEEE9-A1B2-4125-933C-32B1572DBB41}" sibTransId="{B707849A-B456-4A45-A8FA-6E9F0C022C44}"/>
    <dgm:cxn modelId="{D80EB9A2-BDF1-428C-908D-80E945350DCE}" srcId="{AAE93351-02B4-402F-B779-C42E58C80AAC}" destId="{AD675AC9-B882-4A1C-A487-B680529A9828}" srcOrd="2" destOrd="0" parTransId="{08FFA394-F86B-499C-B2D4-F80FF94386FC}" sibTransId="{5AE77BD0-7D71-4D92-8AD1-6A539D6FFA3F}"/>
    <dgm:cxn modelId="{292460F3-F70E-42E7-B2AD-2A30D5E2AA90}" type="presOf" srcId="{0C2711E8-ACFF-419F-BA8B-AB2690D02E7A}" destId="{C07A1E71-729A-41AE-AB41-50198B4D1608}" srcOrd="0" destOrd="0" presId="urn:microsoft.com/office/officeart/2005/8/layout/pyramid2"/>
    <dgm:cxn modelId="{A03525B7-785B-4E05-8E0D-4D38517916BE}" srcId="{AD675AC9-B882-4A1C-A487-B680529A9828}" destId="{634B0A8E-9E00-46B3-AC38-B941EF5460CA}" srcOrd="0" destOrd="0" parTransId="{AF8B8031-7952-4784-99CB-432F741A7CC8}" sibTransId="{4C682773-5B61-45EF-BE2F-0EECAFA6957F}"/>
    <dgm:cxn modelId="{AC4DB91D-3E2D-4CE5-A77D-9541E53B2F0B}" type="presOf" srcId="{7E551407-BCEB-4D1C-B430-4FD159FBFC8F}" destId="{C07A1E71-729A-41AE-AB41-50198B4D1608}" srcOrd="0" destOrd="1" presId="urn:microsoft.com/office/officeart/2005/8/layout/pyramid2"/>
    <dgm:cxn modelId="{3896A8BB-96AF-468D-9F41-AC87FF0043A9}" srcId="{AAE93351-02B4-402F-B779-C42E58C80AAC}" destId="{0C2711E8-ACFF-419F-BA8B-AB2690D02E7A}" srcOrd="1" destOrd="0" parTransId="{D6EED051-BF6F-43A6-9BDA-26F30C29C75D}" sibTransId="{F837A0BF-2ED2-4728-B2EF-B36F509A7FC0}"/>
    <dgm:cxn modelId="{E1337D19-7CB4-476D-8380-577BABE66B38}" type="presOf" srcId="{634B0A8E-9E00-46B3-AC38-B941EF5460CA}" destId="{18701BAA-64F6-40BA-88E5-657B57285638}" srcOrd="0" destOrd="1" presId="urn:microsoft.com/office/officeart/2005/8/layout/pyramid2"/>
    <dgm:cxn modelId="{DA9D2775-A011-4D72-93CD-DCFE0DA085A5}" type="presOf" srcId="{AD675AC9-B882-4A1C-A487-B680529A9828}" destId="{18701BAA-64F6-40BA-88E5-657B57285638}" srcOrd="0" destOrd="0" presId="urn:microsoft.com/office/officeart/2005/8/layout/pyramid2"/>
    <dgm:cxn modelId="{E4A3BC24-3B85-470F-8D64-F3AFA43345C5}" type="presOf" srcId="{44E7F69B-98B9-41A3-A398-725E80525E64}" destId="{F27CD923-04F9-43B7-8218-3234E8AE2491}" srcOrd="0" destOrd="0" presId="urn:microsoft.com/office/officeart/2005/8/layout/pyramid2"/>
    <dgm:cxn modelId="{0ADF4D10-E56F-4C14-BA29-29B6929CB7C2}" srcId="{0C2711E8-ACFF-419F-BA8B-AB2690D02E7A}" destId="{7E551407-BCEB-4D1C-B430-4FD159FBFC8F}" srcOrd="0" destOrd="0" parTransId="{099EE1F2-F52B-41BD-94C5-0BEF2233FCA6}" sibTransId="{E226D6CE-D427-4D23-AE51-27A6615FA5F2}"/>
    <dgm:cxn modelId="{64ABC583-3E0D-4DAA-BA37-2F98EB37328E}" type="presParOf" srcId="{C08F3732-F3BB-49A5-8FD7-01636FE068D0}" destId="{13CEDBF2-CADA-4344-B036-9A393401AA6E}" srcOrd="0" destOrd="0" presId="urn:microsoft.com/office/officeart/2005/8/layout/pyramid2"/>
    <dgm:cxn modelId="{D7E85718-7EE9-4A60-8F94-2AF9073FC673}" type="presParOf" srcId="{C08F3732-F3BB-49A5-8FD7-01636FE068D0}" destId="{8A2E9554-81D4-4D4F-9C27-90F73C8DFAFC}" srcOrd="1" destOrd="0" presId="urn:microsoft.com/office/officeart/2005/8/layout/pyramid2"/>
    <dgm:cxn modelId="{551DB7C6-984E-40B5-86D2-93291E2B38CA}" type="presParOf" srcId="{8A2E9554-81D4-4D4F-9C27-90F73C8DFAFC}" destId="{F27CD923-04F9-43B7-8218-3234E8AE2491}" srcOrd="0" destOrd="0" presId="urn:microsoft.com/office/officeart/2005/8/layout/pyramid2"/>
    <dgm:cxn modelId="{37417DB6-EB4B-4F0E-9174-7B3347AA723E}" type="presParOf" srcId="{8A2E9554-81D4-4D4F-9C27-90F73C8DFAFC}" destId="{BA74A54C-BE94-454A-A781-8C0C7B5F348F}" srcOrd="1" destOrd="0" presId="urn:microsoft.com/office/officeart/2005/8/layout/pyramid2"/>
    <dgm:cxn modelId="{65BA81C0-41AC-4262-9A68-20EDCE3F4D7A}" type="presParOf" srcId="{8A2E9554-81D4-4D4F-9C27-90F73C8DFAFC}" destId="{C07A1E71-729A-41AE-AB41-50198B4D1608}" srcOrd="2" destOrd="0" presId="urn:microsoft.com/office/officeart/2005/8/layout/pyramid2"/>
    <dgm:cxn modelId="{D8D30861-3EE2-4DBE-861C-95AD6F87F5E2}" type="presParOf" srcId="{8A2E9554-81D4-4D4F-9C27-90F73C8DFAFC}" destId="{0825A46E-434C-4F2D-AAEA-997F507176B0}" srcOrd="3" destOrd="0" presId="urn:microsoft.com/office/officeart/2005/8/layout/pyramid2"/>
    <dgm:cxn modelId="{2CBE82F9-FBA0-4416-875E-43AF10EB045C}" type="presParOf" srcId="{8A2E9554-81D4-4D4F-9C27-90F73C8DFAFC}" destId="{18701BAA-64F6-40BA-88E5-657B57285638}" srcOrd="4" destOrd="0" presId="urn:microsoft.com/office/officeart/2005/8/layout/pyramid2"/>
    <dgm:cxn modelId="{2BEEFD6F-FEFC-4918-8DDC-BCC2356C496A}" type="presParOf" srcId="{8A2E9554-81D4-4D4F-9C27-90F73C8DFAFC}" destId="{39733F9E-CA30-4417-B8E0-4CA00D78DC2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86CD7F-6C76-4998-8341-A0CB9AB5B95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</dgm:pt>
    <dgm:pt modelId="{E134BD93-F60D-42F9-8383-734BC9F19E36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algn="l"/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rPr>
            <a:t>Объект регионального государственного контроля (надзора) относится к категории высокого риска если:</a:t>
          </a:r>
          <a:endParaRPr lang="ru-RU" sz="1600" b="1" kern="1200" dirty="0">
            <a:solidFill>
              <a:srgbClr val="002060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E895A9DF-DDDF-40D1-B0C0-8FB6E627B245}" type="parTrans" cxnId="{C8B63609-15BC-4E73-B27E-EE8BFEC6FCDA}">
      <dgm:prSet/>
      <dgm:spPr/>
      <dgm:t>
        <a:bodyPr/>
        <a:lstStyle/>
        <a:p>
          <a:endParaRPr lang="ru-RU"/>
        </a:p>
      </dgm:t>
    </dgm:pt>
    <dgm:pt modelId="{13F2F950-99F8-425C-B9D4-CD18E380F647}" type="sibTrans" cxnId="{C8B63609-15BC-4E73-B27E-EE8BFEC6FCDA}">
      <dgm:prSet/>
      <dgm:spPr/>
      <dgm:t>
        <a:bodyPr/>
        <a:lstStyle/>
        <a:p>
          <a:endParaRPr lang="ru-RU"/>
        </a:p>
      </dgm:t>
    </dgm:pt>
    <dgm:pt modelId="{2B241B68-4C04-48B1-AE41-7680CE57EE17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algn="l"/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rPr>
            <a:t>Объект регионального государственного контроля (надзора) относится к категории среднего риска если:</a:t>
          </a:r>
          <a:endParaRPr lang="ru-RU" sz="1600" b="1" kern="1200" dirty="0">
            <a:solidFill>
              <a:srgbClr val="002060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44E9257D-FBF4-4A93-BDC0-5025B7728941}" type="parTrans" cxnId="{52DA4A47-1596-453E-86A0-24DE27D16F85}">
      <dgm:prSet/>
      <dgm:spPr/>
      <dgm:t>
        <a:bodyPr/>
        <a:lstStyle/>
        <a:p>
          <a:endParaRPr lang="ru-RU"/>
        </a:p>
      </dgm:t>
    </dgm:pt>
    <dgm:pt modelId="{C8421462-5F06-41B9-B910-E9A2B1BBED8D}" type="sibTrans" cxnId="{52DA4A47-1596-453E-86A0-24DE27D16F85}">
      <dgm:prSet/>
      <dgm:spPr/>
      <dgm:t>
        <a:bodyPr/>
        <a:lstStyle/>
        <a:p>
          <a:endParaRPr lang="ru-RU"/>
        </a:p>
      </dgm:t>
    </dgm:pt>
    <dgm:pt modelId="{4140410D-F3C8-452D-BD3D-E492C0396E52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algn="l"/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rPr>
            <a:t>Объект регионального государственного контроля (надзора) относится к категории низкого риска если: </a:t>
          </a:r>
          <a:endParaRPr lang="ru-RU" sz="1600" b="1" kern="1200" dirty="0">
            <a:solidFill>
              <a:srgbClr val="002060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A7913564-4B10-4D0F-96B0-C35275C0C53D}" type="parTrans" cxnId="{2E7ABF20-D3FE-4CCE-8EA4-D2AD45E1B58A}">
      <dgm:prSet/>
      <dgm:spPr/>
      <dgm:t>
        <a:bodyPr/>
        <a:lstStyle/>
        <a:p>
          <a:endParaRPr lang="ru-RU"/>
        </a:p>
      </dgm:t>
    </dgm:pt>
    <dgm:pt modelId="{FE1A4305-7F75-4FF2-93EA-0C332C9DF898}" type="sibTrans" cxnId="{2E7ABF20-D3FE-4CCE-8EA4-D2AD45E1B58A}">
      <dgm:prSet/>
      <dgm:spPr/>
      <dgm:t>
        <a:bodyPr/>
        <a:lstStyle/>
        <a:p>
          <a:endParaRPr lang="ru-RU"/>
        </a:p>
      </dgm:t>
    </dgm:pt>
    <dgm:pt modelId="{61E0BACB-0803-48F7-960E-3B07B14EE83C}">
      <dgm:prSet custT="1"/>
      <dgm:spPr/>
      <dgm:t>
        <a:bodyPr/>
        <a:lstStyle/>
        <a:p>
          <a:pPr algn="l" rtl="0">
            <a:spcAft>
              <a:spcPts val="0"/>
            </a:spcAft>
          </a:pPr>
          <a:r>
            <a:rPr lang="ru-RU" sz="1400" b="1" kern="1200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rPr>
            <a:t>а) в ходе последнего планового контрольного (надзорного) мероприятия выявлены нарушения соблюдения обязательных требований;</a:t>
          </a:r>
        </a:p>
      </dgm:t>
    </dgm:pt>
    <dgm:pt modelId="{BF26FD0F-417D-4927-B40A-A183251BE30F}" type="parTrans" cxnId="{6A81459B-4226-49BC-8D5F-54C63C43E3A6}">
      <dgm:prSet/>
      <dgm:spPr/>
      <dgm:t>
        <a:bodyPr/>
        <a:lstStyle/>
        <a:p>
          <a:endParaRPr lang="ru-RU"/>
        </a:p>
      </dgm:t>
    </dgm:pt>
    <dgm:pt modelId="{28DCF876-F2EA-496D-9BA4-3F2FDA08A51C}" type="sibTrans" cxnId="{6A81459B-4226-49BC-8D5F-54C63C43E3A6}">
      <dgm:prSet/>
      <dgm:spPr/>
      <dgm:t>
        <a:bodyPr/>
        <a:lstStyle/>
        <a:p>
          <a:endParaRPr lang="ru-RU"/>
        </a:p>
      </dgm:t>
    </dgm:pt>
    <dgm:pt modelId="{016146C7-7673-4F08-9BA2-6B701AE40328}">
      <dgm:prSet custT="1"/>
      <dgm:spPr/>
      <dgm:t>
        <a:bodyPr/>
        <a:lstStyle/>
        <a:p>
          <a:pPr algn="l" rtl="0"/>
          <a:r>
            <a:rPr lang="ru-RU" sz="14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а) в ходе последнего планового контрольного (надзорного) мероприятия не выявлены нарушения соблюдения обязательных требований;</a:t>
          </a:r>
        </a:p>
      </dgm:t>
    </dgm:pt>
    <dgm:pt modelId="{28BE4362-1B0D-4542-96C7-C41CCBBBDEF7}" type="parTrans" cxnId="{35BED016-13AC-4961-9C15-D96A03C9EF77}">
      <dgm:prSet/>
      <dgm:spPr/>
      <dgm:t>
        <a:bodyPr/>
        <a:lstStyle/>
        <a:p>
          <a:endParaRPr lang="ru-RU"/>
        </a:p>
      </dgm:t>
    </dgm:pt>
    <dgm:pt modelId="{0B9E9FBF-F616-456A-8503-1FA36E679F92}" type="sibTrans" cxnId="{35BED016-13AC-4961-9C15-D96A03C9EF77}">
      <dgm:prSet/>
      <dgm:spPr/>
      <dgm:t>
        <a:bodyPr/>
        <a:lstStyle/>
        <a:p>
          <a:endParaRPr lang="ru-RU"/>
        </a:p>
      </dgm:t>
    </dgm:pt>
    <dgm:pt modelId="{9C719064-F7CB-4B6A-AF7C-64FAFD859ED5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ru-RU" sz="1400" b="1" kern="1200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rPr>
            <a:t>если контролируемое лицо предоставляет услуги по организации отдыха детей и их оздоровления с дневным пребыванием детей</a:t>
          </a:r>
        </a:p>
      </dgm:t>
    </dgm:pt>
    <dgm:pt modelId="{87ED38FE-4A33-4EAD-83D5-C38E248D4142}" type="sibTrans" cxnId="{594E9A42-81F8-44D1-B9F6-EA45C616C5D0}">
      <dgm:prSet/>
      <dgm:spPr/>
      <dgm:t>
        <a:bodyPr/>
        <a:lstStyle/>
        <a:p>
          <a:endParaRPr lang="ru-RU"/>
        </a:p>
      </dgm:t>
    </dgm:pt>
    <dgm:pt modelId="{6F6C6E2E-BA92-4044-8109-8496AE764671}" type="parTrans" cxnId="{594E9A42-81F8-44D1-B9F6-EA45C616C5D0}">
      <dgm:prSet/>
      <dgm:spPr/>
      <dgm:t>
        <a:bodyPr/>
        <a:lstStyle/>
        <a:p>
          <a:endParaRPr lang="ru-RU"/>
        </a:p>
      </dgm:t>
    </dgm:pt>
    <dgm:pt modelId="{CA02C719-103E-41BC-86F7-E1451BE34D46}">
      <dgm:prSet custT="1"/>
      <dgm:spPr/>
      <dgm:t>
        <a:bodyPr/>
        <a:lstStyle/>
        <a:p>
          <a:pPr algn="l" rtl="0">
            <a:spcAft>
              <a:spcPts val="0"/>
            </a:spcAft>
          </a:pPr>
          <a:r>
            <a:rPr lang="ru-RU" sz="14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б) контролируемое лицо предоставляет услуги по организации отдыха детей и их оздоровления с круглосуточным пребыванием детей.</a:t>
          </a:r>
        </a:p>
      </dgm:t>
    </dgm:pt>
    <dgm:pt modelId="{E2F73FCC-CC3A-45CB-9B98-F25764DABFF0}" type="parTrans" cxnId="{7D524A39-F6E3-407C-9200-64472333DD41}">
      <dgm:prSet/>
      <dgm:spPr/>
      <dgm:t>
        <a:bodyPr/>
        <a:lstStyle/>
        <a:p>
          <a:endParaRPr lang="ru-RU"/>
        </a:p>
      </dgm:t>
    </dgm:pt>
    <dgm:pt modelId="{BF5720BE-0C62-4D5F-AD7B-0C35CC324306}" type="sibTrans" cxnId="{7D524A39-F6E3-407C-9200-64472333DD41}">
      <dgm:prSet/>
      <dgm:spPr/>
      <dgm:t>
        <a:bodyPr/>
        <a:lstStyle/>
        <a:p>
          <a:endParaRPr lang="ru-RU"/>
        </a:p>
      </dgm:t>
    </dgm:pt>
    <dgm:pt modelId="{2AC8A336-8365-4011-9683-129FDC366D00}">
      <dgm:prSet custT="1"/>
      <dgm:spPr/>
      <dgm:t>
        <a:bodyPr/>
        <a:lstStyle/>
        <a:p>
          <a:pPr algn="l"/>
          <a:r>
            <a:rPr lang="ru-RU" sz="14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б) контролируемое лицо предоставляет услуги по организации отдыха детей и их оздоровления с круглосуточным пребыванием детей.</a:t>
          </a:r>
        </a:p>
      </dgm:t>
    </dgm:pt>
    <dgm:pt modelId="{EFAAF918-202F-4FB7-975B-7AED42FC7AF4}" type="parTrans" cxnId="{9DD7AE62-93A4-473D-B6C2-706E9FE35D72}">
      <dgm:prSet/>
      <dgm:spPr/>
      <dgm:t>
        <a:bodyPr/>
        <a:lstStyle/>
        <a:p>
          <a:endParaRPr lang="ru-RU"/>
        </a:p>
      </dgm:t>
    </dgm:pt>
    <dgm:pt modelId="{F6D45B35-05B4-4482-9C3E-909606FF3A9A}" type="sibTrans" cxnId="{9DD7AE62-93A4-473D-B6C2-706E9FE35D72}">
      <dgm:prSet/>
      <dgm:spPr/>
      <dgm:t>
        <a:bodyPr/>
        <a:lstStyle/>
        <a:p>
          <a:endParaRPr lang="ru-RU"/>
        </a:p>
      </dgm:t>
    </dgm:pt>
    <dgm:pt modelId="{B0554096-4FC6-47DF-B8F8-71C7BA5DE1F4}" type="pres">
      <dgm:prSet presAssocID="{A986CD7F-6C76-4998-8341-A0CB9AB5B955}" presName="Name0" presStyleCnt="0">
        <dgm:presLayoutVars>
          <dgm:dir/>
          <dgm:animLvl val="lvl"/>
          <dgm:resizeHandles val="exact"/>
        </dgm:presLayoutVars>
      </dgm:prSet>
      <dgm:spPr/>
    </dgm:pt>
    <dgm:pt modelId="{BB031511-C180-4331-BB48-3DA9593F0C6B}" type="pres">
      <dgm:prSet presAssocID="{E134BD93-F60D-42F9-8383-734BC9F19E36}" presName="linNode" presStyleCnt="0"/>
      <dgm:spPr/>
    </dgm:pt>
    <dgm:pt modelId="{269D2A4A-5891-439D-A4D8-E63ABCD907E7}" type="pres">
      <dgm:prSet presAssocID="{E134BD93-F60D-42F9-8383-734BC9F19E3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EA4B6F-E049-448A-A158-45757966FA5D}" type="pres">
      <dgm:prSet presAssocID="{E134BD93-F60D-42F9-8383-734BC9F19E3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4665BB-7162-4614-BBE6-70E8C09B874D}" type="pres">
      <dgm:prSet presAssocID="{13F2F950-99F8-425C-B9D4-CD18E380F647}" presName="sp" presStyleCnt="0"/>
      <dgm:spPr/>
    </dgm:pt>
    <dgm:pt modelId="{1154D3EF-FB0E-49DF-81BA-6C9C281A35A8}" type="pres">
      <dgm:prSet presAssocID="{2B241B68-4C04-48B1-AE41-7680CE57EE17}" presName="linNode" presStyleCnt="0"/>
      <dgm:spPr/>
    </dgm:pt>
    <dgm:pt modelId="{8AB4BEC9-7601-4F2A-B1CA-0CA1B3D3641A}" type="pres">
      <dgm:prSet presAssocID="{2B241B68-4C04-48B1-AE41-7680CE57EE17}" presName="parentText" presStyleLbl="node1" presStyleIdx="1" presStyleCnt="3" custLinFactNeighborX="449" custLinFactNeighborY="127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F51D5A-98CE-480D-85FF-3F5EB87533A7}" type="pres">
      <dgm:prSet presAssocID="{2B241B68-4C04-48B1-AE41-7680CE57EE1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E8AA71-37AD-439B-9360-C66F2C82F175}" type="pres">
      <dgm:prSet presAssocID="{C8421462-5F06-41B9-B910-E9A2B1BBED8D}" presName="sp" presStyleCnt="0"/>
      <dgm:spPr/>
    </dgm:pt>
    <dgm:pt modelId="{3B82AC40-3AD8-48A0-A3C8-BC571A9F561C}" type="pres">
      <dgm:prSet presAssocID="{4140410D-F3C8-452D-BD3D-E492C0396E52}" presName="linNode" presStyleCnt="0"/>
      <dgm:spPr/>
    </dgm:pt>
    <dgm:pt modelId="{80531EF5-B2D7-4FDB-ACCC-2BECC4AED747}" type="pres">
      <dgm:prSet presAssocID="{4140410D-F3C8-452D-BD3D-E492C0396E52}" presName="parentText" presStyleLbl="node1" presStyleIdx="2" presStyleCnt="3" custLinFactNeighborX="449" custLinFactNeighborY="-25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7B3F18-3B2D-4629-B571-C23B21FA3635}" type="pres">
      <dgm:prSet presAssocID="{4140410D-F3C8-452D-BD3D-E492C0396E5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7ABF20-D3FE-4CCE-8EA4-D2AD45E1B58A}" srcId="{A986CD7F-6C76-4998-8341-A0CB9AB5B955}" destId="{4140410D-F3C8-452D-BD3D-E492C0396E52}" srcOrd="2" destOrd="0" parTransId="{A7913564-4B10-4D0F-96B0-C35275C0C53D}" sibTransId="{FE1A4305-7F75-4FF2-93EA-0C332C9DF898}"/>
    <dgm:cxn modelId="{7F6BC286-02B1-4185-8802-99AD4643827B}" type="presOf" srcId="{E134BD93-F60D-42F9-8383-734BC9F19E36}" destId="{269D2A4A-5891-439D-A4D8-E63ABCD907E7}" srcOrd="0" destOrd="0" presId="urn:microsoft.com/office/officeart/2005/8/layout/vList5"/>
    <dgm:cxn modelId="{A2284C4F-D8DF-4300-B053-248FBA3A7BBF}" type="presOf" srcId="{2AC8A336-8365-4011-9683-129FDC366D00}" destId="{84F51D5A-98CE-480D-85FF-3F5EB87533A7}" srcOrd="0" destOrd="1" presId="urn:microsoft.com/office/officeart/2005/8/layout/vList5"/>
    <dgm:cxn modelId="{D8296A6F-54C0-41B4-B850-13D4AD252CE1}" type="presOf" srcId="{4140410D-F3C8-452D-BD3D-E492C0396E52}" destId="{80531EF5-B2D7-4FDB-ACCC-2BECC4AED747}" srcOrd="0" destOrd="0" presId="urn:microsoft.com/office/officeart/2005/8/layout/vList5"/>
    <dgm:cxn modelId="{52DA4A47-1596-453E-86A0-24DE27D16F85}" srcId="{A986CD7F-6C76-4998-8341-A0CB9AB5B955}" destId="{2B241B68-4C04-48B1-AE41-7680CE57EE17}" srcOrd="1" destOrd="0" parTransId="{44E9257D-FBF4-4A93-BDC0-5025B7728941}" sibTransId="{C8421462-5F06-41B9-B910-E9A2B1BBED8D}"/>
    <dgm:cxn modelId="{9DD7AE62-93A4-473D-B6C2-706E9FE35D72}" srcId="{2B241B68-4C04-48B1-AE41-7680CE57EE17}" destId="{2AC8A336-8365-4011-9683-129FDC366D00}" srcOrd="1" destOrd="0" parTransId="{EFAAF918-202F-4FB7-975B-7AED42FC7AF4}" sibTransId="{F6D45B35-05B4-4482-9C3E-909606FF3A9A}"/>
    <dgm:cxn modelId="{C8B63609-15BC-4E73-B27E-EE8BFEC6FCDA}" srcId="{A986CD7F-6C76-4998-8341-A0CB9AB5B955}" destId="{E134BD93-F60D-42F9-8383-734BC9F19E36}" srcOrd="0" destOrd="0" parTransId="{E895A9DF-DDDF-40D1-B0C0-8FB6E627B245}" sibTransId="{13F2F950-99F8-425C-B9D4-CD18E380F647}"/>
    <dgm:cxn modelId="{A29A731A-D4FE-4768-90E1-A49CC5FE4029}" type="presOf" srcId="{9C719064-F7CB-4B6A-AF7C-64FAFD859ED5}" destId="{BF7B3F18-3B2D-4629-B571-C23B21FA3635}" srcOrd="0" destOrd="0" presId="urn:microsoft.com/office/officeart/2005/8/layout/vList5"/>
    <dgm:cxn modelId="{A27485F7-2071-443A-A57F-F2DC5F729E45}" type="presOf" srcId="{CA02C719-103E-41BC-86F7-E1451BE34D46}" destId="{8DEA4B6F-E049-448A-A158-45757966FA5D}" srcOrd="0" destOrd="1" presId="urn:microsoft.com/office/officeart/2005/8/layout/vList5"/>
    <dgm:cxn modelId="{6A81459B-4226-49BC-8D5F-54C63C43E3A6}" srcId="{E134BD93-F60D-42F9-8383-734BC9F19E36}" destId="{61E0BACB-0803-48F7-960E-3B07B14EE83C}" srcOrd="0" destOrd="0" parTransId="{BF26FD0F-417D-4927-B40A-A183251BE30F}" sibTransId="{28DCF876-F2EA-496D-9BA4-3F2FDA08A51C}"/>
    <dgm:cxn modelId="{35BED016-13AC-4961-9C15-D96A03C9EF77}" srcId="{2B241B68-4C04-48B1-AE41-7680CE57EE17}" destId="{016146C7-7673-4F08-9BA2-6B701AE40328}" srcOrd="0" destOrd="0" parTransId="{28BE4362-1B0D-4542-96C7-C41CCBBBDEF7}" sibTransId="{0B9E9FBF-F616-456A-8503-1FA36E679F92}"/>
    <dgm:cxn modelId="{00264ABC-F3AA-4870-8EF6-DCFB9CFA578B}" type="presOf" srcId="{2B241B68-4C04-48B1-AE41-7680CE57EE17}" destId="{8AB4BEC9-7601-4F2A-B1CA-0CA1B3D3641A}" srcOrd="0" destOrd="0" presId="urn:microsoft.com/office/officeart/2005/8/layout/vList5"/>
    <dgm:cxn modelId="{D9109676-7970-43F6-9228-09A3DD1CF3E0}" type="presOf" srcId="{A986CD7F-6C76-4998-8341-A0CB9AB5B955}" destId="{B0554096-4FC6-47DF-B8F8-71C7BA5DE1F4}" srcOrd="0" destOrd="0" presId="urn:microsoft.com/office/officeart/2005/8/layout/vList5"/>
    <dgm:cxn modelId="{1F68D7F4-09E2-4EBB-A7E6-7E71B31DD7EC}" type="presOf" srcId="{61E0BACB-0803-48F7-960E-3B07B14EE83C}" destId="{8DEA4B6F-E049-448A-A158-45757966FA5D}" srcOrd="0" destOrd="0" presId="urn:microsoft.com/office/officeart/2005/8/layout/vList5"/>
    <dgm:cxn modelId="{AA5DF5E4-AAD4-4919-B18A-E5C3DF4B1D29}" type="presOf" srcId="{016146C7-7673-4F08-9BA2-6B701AE40328}" destId="{84F51D5A-98CE-480D-85FF-3F5EB87533A7}" srcOrd="0" destOrd="0" presId="urn:microsoft.com/office/officeart/2005/8/layout/vList5"/>
    <dgm:cxn modelId="{594E9A42-81F8-44D1-B9F6-EA45C616C5D0}" srcId="{4140410D-F3C8-452D-BD3D-E492C0396E52}" destId="{9C719064-F7CB-4B6A-AF7C-64FAFD859ED5}" srcOrd="0" destOrd="0" parTransId="{6F6C6E2E-BA92-4044-8109-8496AE764671}" sibTransId="{87ED38FE-4A33-4EAD-83D5-C38E248D4142}"/>
    <dgm:cxn modelId="{7D524A39-F6E3-407C-9200-64472333DD41}" srcId="{E134BD93-F60D-42F9-8383-734BC9F19E36}" destId="{CA02C719-103E-41BC-86F7-E1451BE34D46}" srcOrd="1" destOrd="0" parTransId="{E2F73FCC-CC3A-45CB-9B98-F25764DABFF0}" sibTransId="{BF5720BE-0C62-4D5F-AD7B-0C35CC324306}"/>
    <dgm:cxn modelId="{474D121A-EF72-4AB0-9A56-737859B417E3}" type="presParOf" srcId="{B0554096-4FC6-47DF-B8F8-71C7BA5DE1F4}" destId="{BB031511-C180-4331-BB48-3DA9593F0C6B}" srcOrd="0" destOrd="0" presId="urn:microsoft.com/office/officeart/2005/8/layout/vList5"/>
    <dgm:cxn modelId="{5234B429-F594-4948-A61F-2061F5E51823}" type="presParOf" srcId="{BB031511-C180-4331-BB48-3DA9593F0C6B}" destId="{269D2A4A-5891-439D-A4D8-E63ABCD907E7}" srcOrd="0" destOrd="0" presId="urn:microsoft.com/office/officeart/2005/8/layout/vList5"/>
    <dgm:cxn modelId="{AA033534-8C05-4E02-B00E-C7951A91AD60}" type="presParOf" srcId="{BB031511-C180-4331-BB48-3DA9593F0C6B}" destId="{8DEA4B6F-E049-448A-A158-45757966FA5D}" srcOrd="1" destOrd="0" presId="urn:microsoft.com/office/officeart/2005/8/layout/vList5"/>
    <dgm:cxn modelId="{16EA6F14-4446-483F-BDD5-97DEFD859E63}" type="presParOf" srcId="{B0554096-4FC6-47DF-B8F8-71C7BA5DE1F4}" destId="{D04665BB-7162-4614-BBE6-70E8C09B874D}" srcOrd="1" destOrd="0" presId="urn:microsoft.com/office/officeart/2005/8/layout/vList5"/>
    <dgm:cxn modelId="{65AF159B-5E84-4D5B-9274-C13F55416849}" type="presParOf" srcId="{B0554096-4FC6-47DF-B8F8-71C7BA5DE1F4}" destId="{1154D3EF-FB0E-49DF-81BA-6C9C281A35A8}" srcOrd="2" destOrd="0" presId="urn:microsoft.com/office/officeart/2005/8/layout/vList5"/>
    <dgm:cxn modelId="{7DF868CA-49F9-4BB0-8ECF-F9B2B708BA48}" type="presParOf" srcId="{1154D3EF-FB0E-49DF-81BA-6C9C281A35A8}" destId="{8AB4BEC9-7601-4F2A-B1CA-0CA1B3D3641A}" srcOrd="0" destOrd="0" presId="urn:microsoft.com/office/officeart/2005/8/layout/vList5"/>
    <dgm:cxn modelId="{F03BC70E-0104-4E1D-85BA-7162E2ED5F12}" type="presParOf" srcId="{1154D3EF-FB0E-49DF-81BA-6C9C281A35A8}" destId="{84F51D5A-98CE-480D-85FF-3F5EB87533A7}" srcOrd="1" destOrd="0" presId="urn:microsoft.com/office/officeart/2005/8/layout/vList5"/>
    <dgm:cxn modelId="{1981E964-D60B-4806-8E06-68B3BD8F91DA}" type="presParOf" srcId="{B0554096-4FC6-47DF-B8F8-71C7BA5DE1F4}" destId="{AFE8AA71-37AD-439B-9360-C66F2C82F175}" srcOrd="3" destOrd="0" presId="urn:microsoft.com/office/officeart/2005/8/layout/vList5"/>
    <dgm:cxn modelId="{B3A5D2D5-0D6D-4B5C-A04C-573F82F0F158}" type="presParOf" srcId="{B0554096-4FC6-47DF-B8F8-71C7BA5DE1F4}" destId="{3B82AC40-3AD8-48A0-A3C8-BC571A9F561C}" srcOrd="4" destOrd="0" presId="urn:microsoft.com/office/officeart/2005/8/layout/vList5"/>
    <dgm:cxn modelId="{DE91989B-E07D-4678-916D-ED2DF46662C2}" type="presParOf" srcId="{3B82AC40-3AD8-48A0-A3C8-BC571A9F561C}" destId="{80531EF5-B2D7-4FDB-ACCC-2BECC4AED747}" srcOrd="0" destOrd="0" presId="urn:microsoft.com/office/officeart/2005/8/layout/vList5"/>
    <dgm:cxn modelId="{20641214-73C6-4D0E-A33F-0E6AEE967BCF}" type="presParOf" srcId="{3B82AC40-3AD8-48A0-A3C8-BC571A9F561C}" destId="{BF7B3F18-3B2D-4629-B571-C23B21FA3635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7010C8E-62F5-4DE2-81F7-EA34CAC6C37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4F69CA-BE70-4D14-81F7-54FAA9533E50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lvl="1" algn="just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rPr>
            <a:t>для категории высокого риска – плановые проверки проводятся</a:t>
          </a:r>
          <a:b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rPr>
          </a:br>
          <a: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rPr>
            <a:t>1 раз в 2 года;</a:t>
          </a:r>
          <a:endParaRPr lang="ru-RU" sz="1600" b="1" kern="1200" dirty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0DEBEEC-9A6C-4BE2-A12E-AAE07B4D58A0}" type="parTrans" cxnId="{D41CEF03-38BE-43E9-A3D2-4294AF1BEDE3}">
      <dgm:prSet/>
      <dgm:spPr/>
      <dgm:t>
        <a:bodyPr/>
        <a:lstStyle/>
        <a:p>
          <a:endParaRPr lang="ru-RU"/>
        </a:p>
      </dgm:t>
    </dgm:pt>
    <dgm:pt modelId="{81FD943F-F527-4B72-956D-F54E2D814D87}" type="sibTrans" cxnId="{D41CEF03-38BE-43E9-A3D2-4294AF1BEDE3}">
      <dgm:prSet/>
      <dgm:spPr/>
      <dgm:t>
        <a:bodyPr/>
        <a:lstStyle/>
        <a:p>
          <a:endParaRPr lang="ru-RU"/>
        </a:p>
      </dgm:t>
    </dgm:pt>
    <dgm:pt modelId="{B4D0BB9D-6BFA-426E-AD5A-FAF5776564AA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периодичность проведения плановых проверок</a:t>
          </a:r>
          <a:endParaRPr lang="ru-RU" sz="1800" dirty="0">
            <a:solidFill>
              <a:schemeClr val="bg1"/>
            </a:solidFill>
          </a:endParaRPr>
        </a:p>
      </dgm:t>
    </dgm:pt>
    <dgm:pt modelId="{3EBF9B9C-4AE0-4B57-B19D-9E06044B0072}" type="sibTrans" cxnId="{F09FD57D-73DF-4206-8806-23A5AB2F2A59}">
      <dgm:prSet/>
      <dgm:spPr/>
      <dgm:t>
        <a:bodyPr/>
        <a:lstStyle/>
        <a:p>
          <a:endParaRPr lang="ru-RU"/>
        </a:p>
      </dgm:t>
    </dgm:pt>
    <dgm:pt modelId="{7593DD7A-BE46-4084-8A27-27938CFA7A64}" type="parTrans" cxnId="{F09FD57D-73DF-4206-8806-23A5AB2F2A59}">
      <dgm:prSet/>
      <dgm:spPr/>
      <dgm:t>
        <a:bodyPr/>
        <a:lstStyle/>
        <a:p>
          <a:endParaRPr lang="ru-RU"/>
        </a:p>
      </dgm:t>
    </dgm:pt>
    <dgm:pt modelId="{E9A4100E-E891-43DF-ADD3-3D3A1D90399F}">
      <dgm:prSet custT="1"/>
      <dgm:spPr/>
      <dgm:t>
        <a:bodyPr/>
        <a:lstStyle/>
        <a:p>
          <a:pPr lvl="0" algn="just" defTabSz="457200" rtl="0" fontAlgn="base"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rPr>
            <a:t>для категории среднего риска – плановые проверки проводятся </a:t>
          </a:r>
          <a:b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rPr>
          </a:br>
          <a: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rPr>
            <a:t>1 раз в 3 года;</a:t>
          </a:r>
        </a:p>
      </dgm:t>
    </dgm:pt>
    <dgm:pt modelId="{0961F96C-05B8-42FA-BD15-F3C58F61F9DD}" type="parTrans" cxnId="{A6051024-3AFE-4E68-9DBF-B820B50AFA1C}">
      <dgm:prSet/>
      <dgm:spPr/>
      <dgm:t>
        <a:bodyPr/>
        <a:lstStyle/>
        <a:p>
          <a:endParaRPr lang="ru-RU"/>
        </a:p>
      </dgm:t>
    </dgm:pt>
    <dgm:pt modelId="{95639FFF-7A0E-4413-B607-0583A0281AE9}" type="sibTrans" cxnId="{A6051024-3AFE-4E68-9DBF-B820B50AFA1C}">
      <dgm:prSet/>
      <dgm:spPr/>
      <dgm:t>
        <a:bodyPr/>
        <a:lstStyle/>
        <a:p>
          <a:endParaRPr lang="ru-RU"/>
        </a:p>
      </dgm:t>
    </dgm:pt>
    <dgm:pt modelId="{37F028DE-93AA-4E77-B37B-F4A18A02036A}">
      <dgm:prSet custT="1"/>
      <dgm:spPr/>
      <dgm:t>
        <a:bodyPr/>
        <a:lstStyle/>
        <a:p>
          <a:pPr lvl="0" algn="just" defTabSz="457200" rtl="0" fontAlgn="base"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rPr>
            <a:t>для категории низкого риска – плановые проверки не проводятся  </a:t>
          </a:r>
        </a:p>
      </dgm:t>
    </dgm:pt>
    <dgm:pt modelId="{F341B89B-1E62-453F-A214-E8015C66A0BA}" type="parTrans" cxnId="{BA6D7A0C-29DC-4275-B1A8-DA41FCBED42B}">
      <dgm:prSet/>
      <dgm:spPr/>
      <dgm:t>
        <a:bodyPr/>
        <a:lstStyle/>
        <a:p>
          <a:endParaRPr lang="ru-RU"/>
        </a:p>
      </dgm:t>
    </dgm:pt>
    <dgm:pt modelId="{A62E1742-F4BA-48B2-9B38-CBC5B0FF22BA}" type="sibTrans" cxnId="{BA6D7A0C-29DC-4275-B1A8-DA41FCBED42B}">
      <dgm:prSet/>
      <dgm:spPr/>
      <dgm:t>
        <a:bodyPr/>
        <a:lstStyle/>
        <a:p>
          <a:endParaRPr lang="ru-RU"/>
        </a:p>
      </dgm:t>
    </dgm:pt>
    <dgm:pt modelId="{D75E35CD-58DF-43AB-858F-66C991F1F23D}" type="pres">
      <dgm:prSet presAssocID="{D7010C8E-62F5-4DE2-81F7-EA34CAC6C37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A50AC1-42F8-497A-81EE-E0C76AF730C8}" type="pres">
      <dgm:prSet presAssocID="{B4D0BB9D-6BFA-426E-AD5A-FAF5776564AA}" presName="linNode" presStyleCnt="0"/>
      <dgm:spPr/>
    </dgm:pt>
    <dgm:pt modelId="{445DE727-A1C7-4E71-B214-312F662023E0}" type="pres">
      <dgm:prSet presAssocID="{B4D0BB9D-6BFA-426E-AD5A-FAF5776564AA}" presName="parentText" presStyleLbl="node1" presStyleIdx="0" presStyleCnt="1" custScaleX="204960" custScaleY="855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DE1A4B-52E8-4F91-8682-A209B7F87DC7}" type="pres">
      <dgm:prSet presAssocID="{B4D0BB9D-6BFA-426E-AD5A-FAF5776564AA}" presName="descendantText" presStyleLbl="alignAccFollowNode1" presStyleIdx="0" presStyleCnt="1" custScaleX="255650" custScaleY="94756" custLinFactNeighborX="12944" custLinFactNeighborY="16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9265D8-AA5F-4291-89CB-D39F964CCFFD}" type="presOf" srcId="{B4D0BB9D-6BFA-426E-AD5A-FAF5776564AA}" destId="{445DE727-A1C7-4E71-B214-312F662023E0}" srcOrd="0" destOrd="0" presId="urn:microsoft.com/office/officeart/2005/8/layout/vList5"/>
    <dgm:cxn modelId="{819AC247-D0C5-4C61-82AF-D73054A225A6}" type="presOf" srcId="{E24F69CA-BE70-4D14-81F7-54FAA9533E50}" destId="{2FDE1A4B-52E8-4F91-8682-A209B7F87DC7}" srcOrd="0" destOrd="0" presId="urn:microsoft.com/office/officeart/2005/8/layout/vList5"/>
    <dgm:cxn modelId="{D41CEF03-38BE-43E9-A3D2-4294AF1BEDE3}" srcId="{B4D0BB9D-6BFA-426E-AD5A-FAF5776564AA}" destId="{E24F69CA-BE70-4D14-81F7-54FAA9533E50}" srcOrd="0" destOrd="0" parTransId="{F0DEBEEC-9A6C-4BE2-A12E-AAE07B4D58A0}" sibTransId="{81FD943F-F527-4B72-956D-F54E2D814D87}"/>
    <dgm:cxn modelId="{F09FD57D-73DF-4206-8806-23A5AB2F2A59}" srcId="{D7010C8E-62F5-4DE2-81F7-EA34CAC6C370}" destId="{B4D0BB9D-6BFA-426E-AD5A-FAF5776564AA}" srcOrd="0" destOrd="0" parTransId="{7593DD7A-BE46-4084-8A27-27938CFA7A64}" sibTransId="{3EBF9B9C-4AE0-4B57-B19D-9E06044B0072}"/>
    <dgm:cxn modelId="{387242D5-9EC6-4B37-8144-9556EFCC9809}" type="presOf" srcId="{D7010C8E-62F5-4DE2-81F7-EA34CAC6C370}" destId="{D75E35CD-58DF-43AB-858F-66C991F1F23D}" srcOrd="0" destOrd="0" presId="urn:microsoft.com/office/officeart/2005/8/layout/vList5"/>
    <dgm:cxn modelId="{BA6D7A0C-29DC-4275-B1A8-DA41FCBED42B}" srcId="{B4D0BB9D-6BFA-426E-AD5A-FAF5776564AA}" destId="{37F028DE-93AA-4E77-B37B-F4A18A02036A}" srcOrd="2" destOrd="0" parTransId="{F341B89B-1E62-453F-A214-E8015C66A0BA}" sibTransId="{A62E1742-F4BA-48B2-9B38-CBC5B0FF22BA}"/>
    <dgm:cxn modelId="{A6051024-3AFE-4E68-9DBF-B820B50AFA1C}" srcId="{B4D0BB9D-6BFA-426E-AD5A-FAF5776564AA}" destId="{E9A4100E-E891-43DF-ADD3-3D3A1D90399F}" srcOrd="1" destOrd="0" parTransId="{0961F96C-05B8-42FA-BD15-F3C58F61F9DD}" sibTransId="{95639FFF-7A0E-4413-B607-0583A0281AE9}"/>
    <dgm:cxn modelId="{C7284145-DEE3-4F88-9202-976CC333C4BE}" type="presOf" srcId="{37F028DE-93AA-4E77-B37B-F4A18A02036A}" destId="{2FDE1A4B-52E8-4F91-8682-A209B7F87DC7}" srcOrd="0" destOrd="2" presId="urn:microsoft.com/office/officeart/2005/8/layout/vList5"/>
    <dgm:cxn modelId="{F9059840-FE26-42EE-87F8-D3542FBE15EC}" type="presOf" srcId="{E9A4100E-E891-43DF-ADD3-3D3A1D90399F}" destId="{2FDE1A4B-52E8-4F91-8682-A209B7F87DC7}" srcOrd="0" destOrd="1" presId="urn:microsoft.com/office/officeart/2005/8/layout/vList5"/>
    <dgm:cxn modelId="{506F4165-D6BE-46EE-97B1-45A344677905}" type="presParOf" srcId="{D75E35CD-58DF-43AB-858F-66C991F1F23D}" destId="{93A50AC1-42F8-497A-81EE-E0C76AF730C8}" srcOrd="0" destOrd="0" presId="urn:microsoft.com/office/officeart/2005/8/layout/vList5"/>
    <dgm:cxn modelId="{7F5B0397-BDF0-47F6-8413-369A54DA3DA2}" type="presParOf" srcId="{93A50AC1-42F8-497A-81EE-E0C76AF730C8}" destId="{445DE727-A1C7-4E71-B214-312F662023E0}" srcOrd="0" destOrd="0" presId="urn:microsoft.com/office/officeart/2005/8/layout/vList5"/>
    <dgm:cxn modelId="{A30DA678-2457-4ECE-8E9E-56B13C96D822}" type="presParOf" srcId="{93A50AC1-42F8-497A-81EE-E0C76AF730C8}" destId="{2FDE1A4B-52E8-4F91-8682-A209B7F87DC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245CD6-9A78-4BE3-A002-2568765E367F}">
      <dsp:nvSpPr>
        <dsp:cNvPr id="0" name=""/>
        <dsp:cNvSpPr/>
      </dsp:nvSpPr>
      <dsp:spPr>
        <a:xfrm>
          <a:off x="0" y="2515929"/>
          <a:ext cx="6626944" cy="2297231"/>
        </a:xfrm>
        <a:prstGeom prst="rect">
          <a:avLst/>
        </a:prstGeom>
        <a:solidFill>
          <a:srgbClr val="F8424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Во исполнение Плана мероприятия по реализации данного Федерального закона Департаментом разработано </a:t>
          </a:r>
          <a:r>
            <a:rPr lang="ru-RU" sz="1800" b="1" i="1" kern="1200" dirty="0" smtClean="0">
              <a:latin typeface="Times New Roman" pitchFamily="18" charset="0"/>
              <a:cs typeface="Times New Roman" pitchFamily="18" charset="0"/>
            </a:rPr>
            <a:t>Положение о региональном государственном контроле (надзоре) за достоверностью, актуальностью и полнотой сведений об организациях отдыха детей и их оздоровления, содержащихся в реестре организаций отдыха детей и их оздоровления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515929"/>
        <a:ext cx="6626944" cy="2297231"/>
      </dsp:txXfrm>
    </dsp:sp>
    <dsp:sp modelId="{CFEE1A91-E709-4542-9E79-8B94C2BF84A5}">
      <dsp:nvSpPr>
        <dsp:cNvPr id="0" name=""/>
        <dsp:cNvSpPr/>
      </dsp:nvSpPr>
      <dsp:spPr>
        <a:xfrm rot="10800000">
          <a:off x="0" y="32428"/>
          <a:ext cx="6626944" cy="2537428"/>
        </a:xfrm>
        <a:prstGeom prst="upArrowCallout">
          <a:avLst/>
        </a:prstGeom>
        <a:solidFill>
          <a:schemeClr val="accent1">
            <a:hueOff val="0"/>
            <a:satOff val="0"/>
            <a:lum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1 июля 2021 года вступил в силу Федеральный  закона от 31.07.2020 № 248-ФЗ «О государственном контроле (надзоре) и муниципальном контроле в Российской федерации»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32428"/>
        <a:ext cx="6626944" cy="253742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E26EF7-096F-4586-80CF-B319306F7F98}">
      <dsp:nvSpPr>
        <dsp:cNvPr id="0" name=""/>
        <dsp:cNvSpPr/>
      </dsp:nvSpPr>
      <dsp:spPr>
        <a:xfrm rot="5400000">
          <a:off x="-156233" y="164159"/>
          <a:ext cx="1008461" cy="7059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 </a:t>
          </a:r>
          <a:endParaRPr lang="ru-RU" sz="1900" kern="1200" dirty="0"/>
        </a:p>
      </dsp:txBody>
      <dsp:txXfrm rot="5400000">
        <a:off x="-156233" y="164159"/>
        <a:ext cx="1008461" cy="705922"/>
      </dsp:txXfrm>
    </dsp:sp>
    <dsp:sp modelId="{70EA5C45-5157-433E-8285-62BEF87DF606}">
      <dsp:nvSpPr>
        <dsp:cNvPr id="0" name=""/>
        <dsp:cNvSpPr/>
      </dsp:nvSpPr>
      <dsp:spPr>
        <a:xfrm rot="5400000">
          <a:off x="3535279" y="-2821430"/>
          <a:ext cx="655499" cy="63241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контрольный (надзорный) орган, уполномоченный на осуществление вида контроля</a:t>
          </a:r>
          <a:endParaRPr lang="ru-RU" sz="1600" b="1" kern="1200" dirty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 rot="5400000">
        <a:off x="3535279" y="-2821430"/>
        <a:ext cx="655499" cy="6324142"/>
      </dsp:txXfrm>
    </dsp:sp>
    <dsp:sp modelId="{AD2AD8AD-F123-48DB-99B2-924457652514}">
      <dsp:nvSpPr>
        <dsp:cNvPr id="0" name=""/>
        <dsp:cNvSpPr/>
      </dsp:nvSpPr>
      <dsp:spPr>
        <a:xfrm rot="5400000">
          <a:off x="-156233" y="1066791"/>
          <a:ext cx="1008461" cy="7059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 </a:t>
          </a:r>
          <a:endParaRPr lang="ru-RU" sz="1900" kern="1200" dirty="0"/>
        </a:p>
      </dsp:txBody>
      <dsp:txXfrm rot="5400000">
        <a:off x="-156233" y="1066791"/>
        <a:ext cx="1008461" cy="705922"/>
      </dsp:txXfrm>
    </dsp:sp>
    <dsp:sp modelId="{7A1AAF22-CA92-48FA-AB75-29CD6CE86F5B}">
      <dsp:nvSpPr>
        <dsp:cNvPr id="0" name=""/>
        <dsp:cNvSpPr/>
      </dsp:nvSpPr>
      <dsp:spPr>
        <a:xfrm rot="5400000">
          <a:off x="3558579" y="-1928727"/>
          <a:ext cx="608900" cy="63440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критерии отнесения объектов контроля к категориям риска причинения вреда (ущерба) в рамках осуществления контроля</a:t>
          </a:r>
          <a:endParaRPr lang="ru-RU" sz="1600" b="1" kern="1200" dirty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 rot="5400000">
        <a:off x="3558579" y="-1928727"/>
        <a:ext cx="608900" cy="6344000"/>
      </dsp:txXfrm>
    </dsp:sp>
    <dsp:sp modelId="{1387876A-3D28-4881-865F-B9ED92AA6778}">
      <dsp:nvSpPr>
        <dsp:cNvPr id="0" name=""/>
        <dsp:cNvSpPr/>
      </dsp:nvSpPr>
      <dsp:spPr>
        <a:xfrm rot="5400000">
          <a:off x="-156233" y="1969423"/>
          <a:ext cx="1008461" cy="7059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5400000">
        <a:off x="-156233" y="1969423"/>
        <a:ext cx="1008461" cy="705922"/>
      </dsp:txXfrm>
    </dsp:sp>
    <dsp:sp modelId="{5BD98BAC-4227-40F3-959C-BA9F48DEA8DC}">
      <dsp:nvSpPr>
        <dsp:cNvPr id="0" name=""/>
        <dsp:cNvSpPr/>
      </dsp:nvSpPr>
      <dsp:spPr>
        <a:xfrm rot="5400000">
          <a:off x="3535279" y="-1016167"/>
          <a:ext cx="655499" cy="63241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перечень профилактических мероприятий в рамках осуществления контроля</a:t>
          </a:r>
          <a:endParaRPr lang="ru-RU" sz="1600" b="1" kern="1200" dirty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 rot="5400000">
        <a:off x="3535279" y="-1016167"/>
        <a:ext cx="655499" cy="6324142"/>
      </dsp:txXfrm>
    </dsp:sp>
    <dsp:sp modelId="{2FBD74C5-C66F-4FE2-92FA-3C9F79C41AC8}">
      <dsp:nvSpPr>
        <dsp:cNvPr id="0" name=""/>
        <dsp:cNvSpPr/>
      </dsp:nvSpPr>
      <dsp:spPr>
        <a:xfrm rot="5400000">
          <a:off x="-256596" y="3063954"/>
          <a:ext cx="1229263" cy="7059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just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256596" y="3063954"/>
        <a:ext cx="1229263" cy="705922"/>
      </dsp:txXfrm>
    </dsp:sp>
    <dsp:sp modelId="{728CD09D-D270-4142-BD23-188916F80414}">
      <dsp:nvSpPr>
        <dsp:cNvPr id="0" name=""/>
        <dsp:cNvSpPr/>
      </dsp:nvSpPr>
      <dsp:spPr>
        <a:xfrm rot="5400000">
          <a:off x="3401238" y="25469"/>
          <a:ext cx="933510" cy="63241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виды контрольных (надзорных) мероприятий, проведение которых возможно в рамках осуществления контроля, и перечень допустимых контрольных (надзорных) действий в составе каждого контрольного (надзорного) мероприятия</a:t>
          </a:r>
        </a:p>
      </dsp:txBody>
      <dsp:txXfrm rot="5400000">
        <a:off x="3401238" y="25469"/>
        <a:ext cx="933510" cy="6324142"/>
      </dsp:txXfrm>
    </dsp:sp>
    <dsp:sp modelId="{5254E588-8EA2-42E9-BCA6-9432EFD54A82}">
      <dsp:nvSpPr>
        <dsp:cNvPr id="0" name=""/>
        <dsp:cNvSpPr/>
      </dsp:nvSpPr>
      <dsp:spPr>
        <a:xfrm rot="5400000">
          <a:off x="-230605" y="4142176"/>
          <a:ext cx="1218846" cy="7059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230605" y="4142176"/>
        <a:ext cx="1218846" cy="705922"/>
      </dsp:txXfrm>
    </dsp:sp>
    <dsp:sp modelId="{61EAFE55-33F2-47DD-9EE4-3E3D30B5BB8C}">
      <dsp:nvSpPr>
        <dsp:cNvPr id="0" name=""/>
        <dsp:cNvSpPr/>
      </dsp:nvSpPr>
      <dsp:spPr>
        <a:xfrm rot="5400000">
          <a:off x="3466960" y="1161230"/>
          <a:ext cx="792138" cy="62534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виды и периодичность проведения плановых контрольных (надзорных) мероприятий для каждой категории риска, за исключением категории низкого риска</a:t>
          </a:r>
        </a:p>
      </dsp:txBody>
      <dsp:txXfrm rot="5400000">
        <a:off x="3466960" y="1161230"/>
        <a:ext cx="792138" cy="625343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CEDBF2-CADA-4344-B036-9A393401AA6E}">
      <dsp:nvSpPr>
        <dsp:cNvPr id="0" name=""/>
        <dsp:cNvSpPr/>
      </dsp:nvSpPr>
      <dsp:spPr>
        <a:xfrm>
          <a:off x="747466" y="0"/>
          <a:ext cx="4813159" cy="481315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7CD923-04F9-43B7-8218-3234E8AE2491}">
      <dsp:nvSpPr>
        <dsp:cNvPr id="0" name=""/>
        <dsp:cNvSpPr/>
      </dsp:nvSpPr>
      <dsp:spPr>
        <a:xfrm>
          <a:off x="3154045" y="483901"/>
          <a:ext cx="3128553" cy="11393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Высокий</a:t>
          </a:r>
          <a:endParaRPr lang="ru-RU" sz="1600" b="1" kern="1200" dirty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3154045" y="483901"/>
        <a:ext cx="3128553" cy="1139364"/>
      </dsp:txXfrm>
    </dsp:sp>
    <dsp:sp modelId="{C07A1E71-729A-41AE-AB41-50198B4D1608}">
      <dsp:nvSpPr>
        <dsp:cNvPr id="0" name=""/>
        <dsp:cNvSpPr/>
      </dsp:nvSpPr>
      <dsp:spPr>
        <a:xfrm>
          <a:off x="3154045" y="1765686"/>
          <a:ext cx="3128553" cy="11393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Средний</a:t>
          </a:r>
          <a:endParaRPr lang="ru-RU" sz="1600" b="1" kern="1200" dirty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kern="1200" dirty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3154045" y="1765686"/>
        <a:ext cx="3128553" cy="1139364"/>
      </dsp:txXfrm>
    </dsp:sp>
    <dsp:sp modelId="{18701BAA-64F6-40BA-88E5-657B57285638}">
      <dsp:nvSpPr>
        <dsp:cNvPr id="0" name=""/>
        <dsp:cNvSpPr/>
      </dsp:nvSpPr>
      <dsp:spPr>
        <a:xfrm>
          <a:off x="3154045" y="3047472"/>
          <a:ext cx="3128553" cy="11393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Низкий</a:t>
          </a:r>
          <a:endParaRPr lang="ru-RU" sz="1600" b="1" kern="1200" dirty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kern="1200" dirty="0" smtClean="0">
            <a:solidFill>
              <a:srgbClr val="FF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3154045" y="3047472"/>
        <a:ext cx="3128553" cy="113936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EA4B6F-E049-448A-A158-45757966FA5D}">
      <dsp:nvSpPr>
        <dsp:cNvPr id="0" name=""/>
        <dsp:cNvSpPr/>
      </dsp:nvSpPr>
      <dsp:spPr>
        <a:xfrm rot="5400000">
          <a:off x="4341236" y="-1508306"/>
          <a:ext cx="1365241" cy="47283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b="1" kern="1200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rPr>
            <a:t>а) в ходе последнего планового контрольного (надзорного) мероприятия выявлены нарушения соблюдения обязательных требований;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b="1" kern="1200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rPr>
            <a:t>б) контролируемое лицо предоставляет услуги по организации отдыха детей и их оздоровления с круглосуточным пребыванием детей.</a:t>
          </a:r>
        </a:p>
      </dsp:txBody>
      <dsp:txXfrm rot="5400000">
        <a:off x="4341236" y="-1508306"/>
        <a:ext cx="1365241" cy="4728336"/>
      </dsp:txXfrm>
    </dsp:sp>
    <dsp:sp modelId="{269D2A4A-5891-439D-A4D8-E63ABCD907E7}">
      <dsp:nvSpPr>
        <dsp:cNvPr id="0" name=""/>
        <dsp:cNvSpPr/>
      </dsp:nvSpPr>
      <dsp:spPr>
        <a:xfrm>
          <a:off x="0" y="2585"/>
          <a:ext cx="2659689" cy="1706551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rPr>
            <a:t>Объект регионального государственного контроля (надзора) относится к категории высокого риска если:</a:t>
          </a:r>
          <a:endParaRPr lang="ru-RU" sz="1600" b="1" kern="1200" dirty="0">
            <a:solidFill>
              <a:srgbClr val="002060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0" y="2585"/>
        <a:ext cx="2659689" cy="1706551"/>
      </dsp:txXfrm>
    </dsp:sp>
    <dsp:sp modelId="{84F51D5A-98CE-480D-85FF-3F5EB87533A7}">
      <dsp:nvSpPr>
        <dsp:cNvPr id="0" name=""/>
        <dsp:cNvSpPr/>
      </dsp:nvSpPr>
      <dsp:spPr>
        <a:xfrm rot="5400000">
          <a:off x="4341236" y="283572"/>
          <a:ext cx="1365241" cy="47283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а) в ходе последнего планового контрольного (надзорного) мероприятия не выявлены нарушения соблюдения обязательных требований;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б) контролируемое лицо предоставляет услуги по организации отдыха детей и их оздоровления с круглосуточным пребыванием детей.</a:t>
          </a:r>
        </a:p>
      </dsp:txBody>
      <dsp:txXfrm rot="5400000">
        <a:off x="4341236" y="283572"/>
        <a:ext cx="1365241" cy="4728336"/>
      </dsp:txXfrm>
    </dsp:sp>
    <dsp:sp modelId="{8AB4BEC9-7601-4F2A-B1CA-0CA1B3D3641A}">
      <dsp:nvSpPr>
        <dsp:cNvPr id="0" name=""/>
        <dsp:cNvSpPr/>
      </dsp:nvSpPr>
      <dsp:spPr>
        <a:xfrm>
          <a:off x="21230" y="1816257"/>
          <a:ext cx="2659689" cy="1706551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rPr>
            <a:t>Объект регионального государственного контроля (надзора) относится к категории среднего риска если:</a:t>
          </a:r>
          <a:endParaRPr lang="ru-RU" sz="1600" b="1" kern="1200" dirty="0">
            <a:solidFill>
              <a:srgbClr val="002060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21230" y="1816257"/>
        <a:ext cx="2659689" cy="1706551"/>
      </dsp:txXfrm>
    </dsp:sp>
    <dsp:sp modelId="{BF7B3F18-3B2D-4629-B571-C23B21FA3635}">
      <dsp:nvSpPr>
        <dsp:cNvPr id="0" name=""/>
        <dsp:cNvSpPr/>
      </dsp:nvSpPr>
      <dsp:spPr>
        <a:xfrm rot="5400000">
          <a:off x="4341236" y="2075451"/>
          <a:ext cx="1365241" cy="4728336"/>
        </a:xfrm>
        <a:prstGeom prst="round2Same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ctr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rPr>
            <a:t>если контролируемое лицо предоставляет услуги по организации отдыха детей и их оздоровления с дневным пребыванием детей</a:t>
          </a:r>
        </a:p>
      </dsp:txBody>
      <dsp:txXfrm rot="5400000">
        <a:off x="4341236" y="2075451"/>
        <a:ext cx="1365241" cy="4728336"/>
      </dsp:txXfrm>
    </dsp:sp>
    <dsp:sp modelId="{80531EF5-B2D7-4FDB-ACCC-2BECC4AED747}">
      <dsp:nvSpPr>
        <dsp:cNvPr id="0" name=""/>
        <dsp:cNvSpPr/>
      </dsp:nvSpPr>
      <dsp:spPr>
        <a:xfrm>
          <a:off x="21230" y="3542758"/>
          <a:ext cx="2659689" cy="1706551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rPr>
            <a:t>Объект регионального государственного контроля (надзора) относится к категории низкого риска если: </a:t>
          </a:r>
          <a:endParaRPr lang="ru-RU" sz="1600" b="1" kern="1200" dirty="0">
            <a:solidFill>
              <a:srgbClr val="002060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21230" y="3542758"/>
        <a:ext cx="2659689" cy="170655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DE1A4B-52E8-4F91-8682-A209B7F87DC7}">
      <dsp:nvSpPr>
        <dsp:cNvPr id="0" name=""/>
        <dsp:cNvSpPr/>
      </dsp:nvSpPr>
      <dsp:spPr>
        <a:xfrm rot="5400000">
          <a:off x="2612475" y="153111"/>
          <a:ext cx="3684643" cy="4678911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rPr>
            <a:t>для категории высокого риска – плановые проверки проводятся</a:t>
          </a:r>
          <a:b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rPr>
          </a:br>
          <a: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rPr>
            <a:t>1 раз в 2 года;</a:t>
          </a:r>
          <a:endParaRPr lang="ru-RU" sz="1600" b="1" kern="1200" dirty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171450" lvl="0" indent="-171450" algn="just" defTabSz="457200" rtl="0" fontAlgn="base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rPr>
            <a:t>для категории среднего риска – плановые проверки проводятся </a:t>
          </a:r>
          <a:b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rPr>
          </a:br>
          <a: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rPr>
            <a:t>1 раз в 3 года;</a:t>
          </a:r>
        </a:p>
        <a:p>
          <a:pPr marL="171450" lvl="0" indent="-171450" algn="just" defTabSz="457200" rtl="0" fontAlgn="base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rPr>
            <a:t>для категории низкого риска – плановые проверки не проводятся  </a:t>
          </a:r>
        </a:p>
      </dsp:txBody>
      <dsp:txXfrm rot="5400000">
        <a:off x="2612475" y="153111"/>
        <a:ext cx="3684643" cy="4678911"/>
      </dsp:txXfrm>
    </dsp:sp>
    <dsp:sp modelId="{445DE727-A1C7-4E71-B214-312F662023E0}">
      <dsp:nvSpPr>
        <dsp:cNvPr id="0" name=""/>
        <dsp:cNvSpPr/>
      </dsp:nvSpPr>
      <dsp:spPr>
        <a:xfrm>
          <a:off x="2651" y="349994"/>
          <a:ext cx="2110039" cy="41607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периодичность проведения плановых проверок</a:t>
          </a:r>
          <a:endParaRPr lang="ru-RU" sz="1800" kern="1200" dirty="0">
            <a:solidFill>
              <a:schemeClr val="bg1"/>
            </a:solidFill>
          </a:endParaRPr>
        </a:p>
      </dsp:txBody>
      <dsp:txXfrm>
        <a:off x="2651" y="349994"/>
        <a:ext cx="2110039" cy="41607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CA5812-181F-4EFD-9573-DDB9E420AEBB}" type="datetimeFigureOut">
              <a:rPr lang="ru-RU"/>
              <a:pPr>
                <a:defRPr/>
              </a:pPr>
              <a:t>21.09.2021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AC07B0A-2703-4427-AC0B-B0731C669C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54E22D-E6B4-495F-AEAD-3688C5E1D05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целью повышения информированности </a:t>
            </a:r>
            <a:r>
              <a:rPr lang="ru-RU" sz="1400" b="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организаций отдыха детей и их оздоровления и индивидуальных предпринимателей, оказывающих услуги по организации отдыха детей и их оздоровления на территории Вологодской области,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официальном сайте Департамента социальной защиты населения Вологодской области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socium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gov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35.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ru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создан раздел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«Контроль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надзор»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54E22D-E6B4-495F-AEAD-3688C5E1D05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54E22D-E6B4-495F-AEAD-3688C5E1D05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baseline="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200" b="0" i="0" dirty="0" smtClean="0">
                <a:latin typeface="Times New Roman" pitchFamily="18" charset="0"/>
                <a:cs typeface="Times New Roman" pitchFamily="18" charset="0"/>
              </a:rPr>
              <a:t>Положение о региональном государственном контроле (надзоре) за достоверностью, актуальностью и полнотой сведений об организациях отдыха детей и их оздоровления, содержащихся в реестре организаций отдыха детей и их оздоровления в настоящее время</a:t>
            </a:r>
            <a:r>
              <a:rPr lang="ru-RU" sz="1200" b="0" i="0" baseline="0" dirty="0" smtClean="0">
                <a:latin typeface="Times New Roman" pitchFamily="18" charset="0"/>
                <a:cs typeface="Times New Roman" pitchFamily="18" charset="0"/>
              </a:rPr>
              <a:t> находится на согласовании в Правительстве Вологодской области и будет принято ориентировочно в начале октября.</a:t>
            </a:r>
            <a:endParaRPr lang="ru-RU" b="0" i="0" dirty="0" smtClean="0"/>
          </a:p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54E22D-E6B4-495F-AEAD-3688C5E1D05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54E22D-E6B4-495F-AEAD-3688C5E1D05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54E22D-E6B4-495F-AEAD-3688C5E1D05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основании данных критериев Департаментом разработан приказ об отнесении деятельности подконтрольных субъектов к категориям риска, после его утверждении он будет размещен на официальном сайте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Департамента в  разделе «Контроль и надзор» во вкладке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Риск-ориентированный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подход».  В соответствии с указанным приказом будет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составлен план контрольно-надзорных мероприятий на 2022 год.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54E22D-E6B4-495F-AEAD-3688C5E1D05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54E22D-E6B4-495F-AEAD-3688C5E1D05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54E22D-E6B4-495F-AEAD-3688C5E1D05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54E22D-E6B4-495F-AEAD-3688C5E1D05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88514-4B9A-403D-AFFF-8DD82779852E}" type="datetime1">
              <a:rPr lang="ru-RU" smtClean="0"/>
              <a:pPr>
                <a:defRPr/>
              </a:pPr>
              <a:t>21.09.2021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A92B4-29F9-4D5C-A72A-3BDE60BFD1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2D95E-E338-414E-9C1E-8119066F1B89}" type="datetime1">
              <a:rPr lang="ru-RU" smtClean="0"/>
              <a:pPr>
                <a:defRPr/>
              </a:pPr>
              <a:t>21.09.2021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9C89B-C953-488E-A613-11EED45BF9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B6020-9A40-41B1-BFA6-865834AA61DB}" type="datetime1">
              <a:rPr lang="ru-RU" smtClean="0"/>
              <a:pPr>
                <a:defRPr/>
              </a:pPr>
              <a:t>21.09.2021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C4794-A0FF-4343-9312-A6EE308F61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2BDAC-E438-43AE-AFCF-ADD2E09BFF71}" type="datetime1">
              <a:rPr lang="ru-RU" smtClean="0"/>
              <a:pPr>
                <a:defRPr/>
              </a:pPr>
              <a:t>21.09.2021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E2B79-2849-439F-A2FC-FF67E5A03C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E5AE6-18A2-4CB7-955E-B3D23B905DCB}" type="datetime1">
              <a:rPr lang="ru-RU" smtClean="0"/>
              <a:pPr>
                <a:defRPr/>
              </a:pPr>
              <a:t>21.09.2021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B9924-2956-4956-A205-F2490D62A8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E440C-518C-469E-8F0F-09404100CBB3}" type="datetime1">
              <a:rPr lang="ru-RU" smtClean="0"/>
              <a:pPr>
                <a:defRPr/>
              </a:pPr>
              <a:t>21.09.2021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D46D6-F9DD-4026-9183-EB956F4A93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2D53A-2790-4B1E-9B4A-523C8B6AC798}" type="datetime1">
              <a:rPr lang="ru-RU" smtClean="0"/>
              <a:pPr>
                <a:defRPr/>
              </a:pPr>
              <a:t>21.09.2021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3222C-46BE-44DE-B66A-AC0CE1A0D9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A3A02-9320-458C-A9DF-7F7B542EC515}" type="datetime1">
              <a:rPr lang="ru-RU" smtClean="0"/>
              <a:pPr>
                <a:defRPr/>
              </a:pPr>
              <a:t>21.09.2021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96704-72DD-4E74-B941-83AEF7DE9F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B5B25-1F3F-4363-91AD-79412B1CD3D9}" type="datetime1">
              <a:rPr lang="ru-RU" smtClean="0"/>
              <a:pPr>
                <a:defRPr/>
              </a:pPr>
              <a:t>21.09.2021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5098D-74CE-436C-95C8-12E77B237F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5B745-99BD-464A-B84A-7DDE1A68A764}" type="datetime1">
              <a:rPr lang="ru-RU" smtClean="0"/>
              <a:pPr>
                <a:defRPr/>
              </a:pPr>
              <a:t>21.09.2021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B57FE-4623-42BD-B625-55C9F7419D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91E91-7958-455A-8B07-E72BAC8FC53D}" type="datetime1">
              <a:rPr lang="ru-RU" smtClean="0"/>
              <a:pPr>
                <a:defRPr/>
              </a:pPr>
              <a:t>21.09.2021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75239-118B-4160-8FF1-2EA589C106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A38073-380E-474E-AFED-787372CFACCA}" type="datetime1">
              <a:rPr lang="ru-RU" smtClean="0"/>
              <a:pPr>
                <a:defRPr/>
              </a:pPr>
              <a:t>21.09.2021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92F43A-9379-4BD3-87BA-CD206DAFF4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epsoc@gov35.ru" TargetMode="External"/><Relationship Id="rId4" Type="http://schemas.openxmlformats.org/officeDocument/2006/relationships/hyperlink" Target="http://socium.gov35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3.pn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2.xml"/><Relationship Id="rId5" Type="http://schemas.openxmlformats.org/officeDocument/2006/relationships/image" Target="../media/image3.png"/><Relationship Id="rId10" Type="http://schemas.microsoft.com/office/2007/relationships/diagramDrawing" Target="../diagrams/drawing2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3.xml"/><Relationship Id="rId5" Type="http://schemas.openxmlformats.org/officeDocument/2006/relationships/image" Target="../media/image3.png"/><Relationship Id="rId10" Type="http://schemas.microsoft.com/office/2007/relationships/diagramDrawing" Target="../diagrams/drawing3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4.xml"/><Relationship Id="rId5" Type="http://schemas.openxmlformats.org/officeDocument/2006/relationships/image" Target="../media/image3.png"/><Relationship Id="rId10" Type="http://schemas.microsoft.com/office/2007/relationships/diagramDrawing" Target="../diagrams/drawing4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5.xml"/><Relationship Id="rId5" Type="http://schemas.openxmlformats.org/officeDocument/2006/relationships/image" Target="../media/image3.png"/><Relationship Id="rId10" Type="http://schemas.microsoft.com/office/2007/relationships/diagramDrawing" Target="../diagrams/drawing5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2" descr="C:\Users\polyanskaya.tv\Pictures\fon_птички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786" r="52748"/>
          <a:stretch>
            <a:fillRect/>
          </a:stretch>
        </p:blipFill>
        <p:spPr bwMode="auto">
          <a:xfrm>
            <a:off x="0" y="0"/>
            <a:ext cx="2025445" cy="6858000"/>
          </a:xfrm>
          <a:prstGeom prst="rect">
            <a:avLst/>
          </a:prstGeom>
          <a:noFill/>
        </p:spPr>
      </p:pic>
      <p:grpSp>
        <p:nvGrpSpPr>
          <p:cNvPr id="14340" name="Группа 89"/>
          <p:cNvGrpSpPr>
            <a:grpSpLocks noChangeAspect="1"/>
          </p:cNvGrpSpPr>
          <p:nvPr/>
        </p:nvGrpSpPr>
        <p:grpSpPr bwMode="auto">
          <a:xfrm>
            <a:off x="176981" y="1591385"/>
            <a:ext cx="1730477" cy="1682757"/>
            <a:chOff x="-2764753" y="3418199"/>
            <a:chExt cx="2609023" cy="2609022"/>
          </a:xfrm>
        </p:grpSpPr>
        <p:sp>
          <p:nvSpPr>
            <p:cNvPr id="97" name="Овал 96"/>
            <p:cNvSpPr>
              <a:spLocks noChangeAspect="1"/>
            </p:cNvSpPr>
            <p:nvPr/>
          </p:nvSpPr>
          <p:spPr>
            <a:xfrm>
              <a:off x="-2764753" y="3418199"/>
              <a:ext cx="2609023" cy="26090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99" name="Picture 4" descr="http://depcult35.ru/templates/depcult35/images/bird_s.png"/>
            <p:cNvPicPr>
              <a:picLocks noChangeAspect="1" noChangeArrowheads="1"/>
            </p:cNvPicPr>
            <p:nvPr/>
          </p:nvPicPr>
          <p:blipFill>
            <a:blip r:embed="rId4" cstate="print"/>
            <a:srcRect r="3390" b="3390"/>
            <a:stretch>
              <a:fillRect/>
            </a:stretch>
          </p:blipFill>
          <p:spPr bwMode="auto">
            <a:xfrm>
              <a:off x="-2650442" y="3532510"/>
              <a:ext cx="2380400" cy="2380400"/>
            </a:xfrm>
            <a:prstGeom prst="ellipse">
              <a:avLst/>
            </a:prstGeom>
            <a:noFill/>
            <a:effectLst/>
          </p:spPr>
        </p:pic>
      </p:grpSp>
      <p:sp>
        <p:nvSpPr>
          <p:cNvPr id="14341" name="Прямоугольник 93"/>
          <p:cNvSpPr>
            <a:spLocks noChangeArrowheads="1"/>
          </p:cNvSpPr>
          <p:nvPr/>
        </p:nvSpPr>
        <p:spPr bwMode="auto">
          <a:xfrm>
            <a:off x="3108325" y="2292350"/>
            <a:ext cx="57435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12" name="Rectangle 76"/>
          <p:cNvSpPr>
            <a:spLocks noChangeArrowheads="1"/>
          </p:cNvSpPr>
          <p:nvPr/>
        </p:nvSpPr>
        <p:spPr bwMode="auto">
          <a:xfrm>
            <a:off x="3519948" y="5368413"/>
            <a:ext cx="50636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400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21 сентября 2021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года, г.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Вологда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2566219" y="1504335"/>
            <a:ext cx="580103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Публичные слушания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Департамента социальной защиты населения Вологодской области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итогам осуществления регионального государственного контроля (надзора) за достоверностью, актуальностью и полнотой сведений об организациях отдыха детей и их оздоровления, содержащихся в реестре организаций отдыха детей и их оздоровления, </a:t>
            </a:r>
            <a:b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2021 год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Подзаголовок 87"/>
          <p:cNvSpPr>
            <a:spLocks noGrp="1"/>
          </p:cNvSpPr>
          <p:nvPr>
            <p:ph type="subTitle" idx="1"/>
          </p:nvPr>
        </p:nvSpPr>
        <p:spPr>
          <a:xfrm>
            <a:off x="2340077" y="196645"/>
            <a:ext cx="5948517" cy="580102"/>
          </a:xfrm>
        </p:spPr>
        <p:txBody>
          <a:bodyPr/>
          <a:lstStyle/>
          <a:p>
            <a:r>
              <a:rPr lang="ru-RU" sz="15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Департамент социальной защиты населения Вологодской области</a:t>
            </a:r>
            <a:endParaRPr lang="ru-RU" sz="15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0" name="Picture 70" descr="http://companyru.ru/images/logo/1673b8324d88a8c205a11e095c7c63f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61572" y="157314"/>
            <a:ext cx="540534" cy="452283"/>
          </a:xfrm>
          <a:prstGeom prst="rect">
            <a:avLst/>
          </a:prstGeom>
          <a:noFill/>
        </p:spPr>
      </p:pic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A92B4-29F9-4D5C-A72A-3BDE60BFD17E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2" descr="C:\Users\polyanskaya.tv\Pictures\fon_птички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786" r="77924"/>
          <a:stretch>
            <a:fillRect/>
          </a:stretch>
        </p:blipFill>
        <p:spPr bwMode="auto">
          <a:xfrm>
            <a:off x="0" y="0"/>
            <a:ext cx="1225899" cy="6858000"/>
          </a:xfrm>
          <a:prstGeom prst="rect">
            <a:avLst/>
          </a:prstGeom>
          <a:noFill/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A92B4-29F9-4D5C-A72A-3BDE60BFD17E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95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848897" y="1949380"/>
            <a:ext cx="6571622" cy="370784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информирование</a:t>
            </a:r>
          </a:p>
          <a:p>
            <a:r>
              <a:rPr lang="ru-RU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обобщение правоприменительной практики</a:t>
            </a:r>
          </a:p>
          <a:p>
            <a:r>
              <a:rPr lang="ru-RU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объявление предостережения</a:t>
            </a:r>
          </a:p>
          <a:p>
            <a:r>
              <a:rPr lang="ru-RU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консультирование</a:t>
            </a:r>
          </a:p>
          <a:p>
            <a:r>
              <a:rPr lang="ru-RU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профилактический визит</a:t>
            </a:r>
          </a:p>
          <a:p>
            <a:endParaRPr lang="ru-RU" b="1" dirty="0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400" b="1" dirty="0">
              <a:solidFill>
                <a:srgbClr val="993366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2" name="Группа 89"/>
          <p:cNvGrpSpPr>
            <a:grpSpLocks noChangeAspect="1"/>
          </p:cNvGrpSpPr>
          <p:nvPr/>
        </p:nvGrpSpPr>
        <p:grpSpPr bwMode="auto">
          <a:xfrm>
            <a:off x="122025" y="117988"/>
            <a:ext cx="1087343" cy="1151436"/>
            <a:chOff x="-2764753" y="3418199"/>
            <a:chExt cx="2609023" cy="2609022"/>
          </a:xfrm>
        </p:grpSpPr>
        <p:sp>
          <p:nvSpPr>
            <p:cNvPr id="97" name="Овал 96"/>
            <p:cNvSpPr>
              <a:spLocks noChangeAspect="1"/>
            </p:cNvSpPr>
            <p:nvPr/>
          </p:nvSpPr>
          <p:spPr>
            <a:xfrm>
              <a:off x="-2764753" y="3418199"/>
              <a:ext cx="2609023" cy="26090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99" name="Picture 4" descr="http://depcult35.ru/templates/depcult35/images/bird_s.png"/>
            <p:cNvPicPr>
              <a:picLocks noChangeAspect="1" noChangeArrowheads="1"/>
            </p:cNvPicPr>
            <p:nvPr/>
          </p:nvPicPr>
          <p:blipFill>
            <a:blip r:embed="rId4" cstate="print"/>
            <a:srcRect r="3390" b="3390"/>
            <a:stretch>
              <a:fillRect/>
            </a:stretch>
          </p:blipFill>
          <p:spPr bwMode="auto">
            <a:xfrm>
              <a:off x="-2650442" y="3532510"/>
              <a:ext cx="2380400" cy="2380400"/>
            </a:xfrm>
            <a:prstGeom prst="ellipse">
              <a:avLst/>
            </a:prstGeom>
            <a:noFill/>
            <a:effectLst/>
          </p:spPr>
        </p:pic>
      </p:grpSp>
      <p:sp>
        <p:nvSpPr>
          <p:cNvPr id="14341" name="Прямоугольник 93"/>
          <p:cNvSpPr>
            <a:spLocks noChangeArrowheads="1"/>
          </p:cNvSpPr>
          <p:nvPr/>
        </p:nvSpPr>
        <p:spPr bwMode="auto">
          <a:xfrm>
            <a:off x="3108325" y="2292350"/>
            <a:ext cx="57435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12" name="Rectangle 76"/>
          <p:cNvSpPr>
            <a:spLocks noChangeArrowheads="1"/>
          </p:cNvSpPr>
          <p:nvPr/>
        </p:nvSpPr>
        <p:spPr bwMode="auto">
          <a:xfrm>
            <a:off x="1465006" y="570271"/>
            <a:ext cx="697107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профилактики нарушений обязательных требований Департаментом будут проводится следующие профилактические мероприятия: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484670" y="222738"/>
            <a:ext cx="66269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Департамент социальной защиты населения Вологодской области</a:t>
            </a:r>
            <a:endParaRPr lang="ru-RU" sz="14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70" descr="http://companyru.ru/images/logo/1673b8324d88a8c205a11e095c7c63f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75640" y="183320"/>
            <a:ext cx="509456" cy="4262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polyanskaya.tv\Pictures\fon_птички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786" r="56324"/>
          <a:stretch>
            <a:fillRect/>
          </a:stretch>
        </p:blipFill>
        <p:spPr bwMode="auto">
          <a:xfrm>
            <a:off x="-36512" y="0"/>
            <a:ext cx="2862008" cy="6858000"/>
          </a:xfrm>
          <a:prstGeom prst="rect">
            <a:avLst/>
          </a:prstGeom>
          <a:noFill/>
        </p:spPr>
      </p:pic>
      <p:grpSp>
        <p:nvGrpSpPr>
          <p:cNvPr id="28674" name="Группа 5"/>
          <p:cNvGrpSpPr>
            <a:grpSpLocks noChangeAspect="1"/>
          </p:cNvGrpSpPr>
          <p:nvPr/>
        </p:nvGrpSpPr>
        <p:grpSpPr bwMode="auto">
          <a:xfrm>
            <a:off x="369888" y="2111375"/>
            <a:ext cx="2100262" cy="2101850"/>
            <a:chOff x="-2764753" y="3418199"/>
            <a:chExt cx="2609023" cy="2609022"/>
          </a:xfrm>
        </p:grpSpPr>
        <p:sp>
          <p:nvSpPr>
            <p:cNvPr id="7" name="Овал 6"/>
            <p:cNvSpPr>
              <a:spLocks noChangeAspect="1"/>
            </p:cNvSpPr>
            <p:nvPr/>
          </p:nvSpPr>
          <p:spPr>
            <a:xfrm>
              <a:off x="-2764753" y="3418199"/>
              <a:ext cx="2609023" cy="26090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8" name="Picture 4" descr="http://depcult35.ru/templates/depcult35/images/bird_s.png"/>
            <p:cNvPicPr>
              <a:picLocks noChangeAspect="1" noChangeArrowheads="1"/>
            </p:cNvPicPr>
            <p:nvPr/>
          </p:nvPicPr>
          <p:blipFill>
            <a:blip r:embed="rId3" cstate="print"/>
            <a:srcRect r="3390" b="3390"/>
            <a:stretch>
              <a:fillRect/>
            </a:stretch>
          </p:blipFill>
          <p:spPr bwMode="auto">
            <a:xfrm>
              <a:off x="-2650442" y="3532510"/>
              <a:ext cx="2380400" cy="2380400"/>
            </a:xfrm>
            <a:prstGeom prst="ellipse">
              <a:avLst/>
            </a:prstGeom>
            <a:noFill/>
            <a:effectLst/>
          </p:spPr>
        </p:pic>
      </p:grpSp>
      <p:sp>
        <p:nvSpPr>
          <p:cNvPr id="11" name="TextBox 10"/>
          <p:cNvSpPr txBox="1"/>
          <p:nvPr/>
        </p:nvSpPr>
        <p:spPr>
          <a:xfrm>
            <a:off x="3078164" y="3824748"/>
            <a:ext cx="550539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ДЕПАРТАМЕНТ СОЦИАЛЬНОЙ ЗАЩИТЫ НАСЕЛЕНИЯ ВОЛОГОДСКОЙ ОБЛАСТИ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Адрес:  160001, г. Вологда, ул. Благовещенская, 9 </a:t>
            </a:r>
            <a:b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Официальный сайт: 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socium.gov35.ru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 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depsoc@gov35.ru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Телефон:  (8172)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23-01-36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E2B79-2849-439F-A2FC-FF67E5A03CC1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2" descr="C:\Users\polyanskaya.tv\Pictures\fon_птички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786" r="52748"/>
          <a:stretch>
            <a:fillRect/>
          </a:stretch>
        </p:blipFill>
        <p:spPr bwMode="auto">
          <a:xfrm>
            <a:off x="0" y="0"/>
            <a:ext cx="2898648" cy="6858000"/>
          </a:xfrm>
          <a:prstGeom prst="rect">
            <a:avLst/>
          </a:prstGeom>
          <a:noFill/>
        </p:spPr>
      </p:pic>
      <p:sp>
        <p:nvSpPr>
          <p:cNvPr id="95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5755" y="4670323"/>
            <a:ext cx="5024284" cy="155349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Анфимова Светлана Леонидовна</a:t>
            </a:r>
            <a:endParaRPr 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 управления правовой работы, гражданской службы и кадров Департамента социальной защиты населения Вологодской  области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400" b="1" dirty="0">
              <a:solidFill>
                <a:srgbClr val="993366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2" name="Группа 89"/>
          <p:cNvGrpSpPr>
            <a:grpSpLocks noChangeAspect="1"/>
          </p:cNvGrpSpPr>
          <p:nvPr/>
        </p:nvGrpSpPr>
        <p:grpSpPr bwMode="auto">
          <a:xfrm>
            <a:off x="525463" y="2149475"/>
            <a:ext cx="2100262" cy="2100263"/>
            <a:chOff x="-2764753" y="3418199"/>
            <a:chExt cx="2609023" cy="2609022"/>
          </a:xfrm>
        </p:grpSpPr>
        <p:sp>
          <p:nvSpPr>
            <p:cNvPr id="97" name="Овал 96"/>
            <p:cNvSpPr>
              <a:spLocks noChangeAspect="1"/>
            </p:cNvSpPr>
            <p:nvPr/>
          </p:nvSpPr>
          <p:spPr>
            <a:xfrm>
              <a:off x="-2764753" y="3418199"/>
              <a:ext cx="2609023" cy="26090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99" name="Picture 4" descr="http://depcult35.ru/templates/depcult35/images/bird_s.png"/>
            <p:cNvPicPr>
              <a:picLocks noChangeAspect="1" noChangeArrowheads="1"/>
            </p:cNvPicPr>
            <p:nvPr/>
          </p:nvPicPr>
          <p:blipFill>
            <a:blip r:embed="rId4" cstate="print"/>
            <a:srcRect r="3390" b="3390"/>
            <a:stretch>
              <a:fillRect/>
            </a:stretch>
          </p:blipFill>
          <p:spPr bwMode="auto">
            <a:xfrm>
              <a:off x="-2650442" y="3532510"/>
              <a:ext cx="2380400" cy="2380400"/>
            </a:xfrm>
            <a:prstGeom prst="ellipse">
              <a:avLst/>
            </a:prstGeom>
            <a:noFill/>
            <a:effectLst/>
          </p:spPr>
        </p:pic>
      </p:grpSp>
      <p:sp>
        <p:nvSpPr>
          <p:cNvPr id="14341" name="Прямоугольник 93"/>
          <p:cNvSpPr>
            <a:spLocks noChangeArrowheads="1"/>
          </p:cNvSpPr>
          <p:nvPr/>
        </p:nvSpPr>
        <p:spPr bwMode="auto">
          <a:xfrm>
            <a:off x="3108325" y="2292350"/>
            <a:ext cx="57435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406" name="Picture 70" descr="http://companyru.ru/images/logo/1673b8324d88a8c205a11e095c7c63f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65988" y="5404250"/>
            <a:ext cx="509456" cy="426278"/>
          </a:xfrm>
          <a:prstGeom prst="rect">
            <a:avLst/>
          </a:prstGeom>
          <a:noFill/>
        </p:spPr>
      </p:pic>
      <p:pic>
        <p:nvPicPr>
          <p:cNvPr id="14410" name="Picture 3" descr="N:\304\Мои рисунки\Герб Вологодской области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6288" y="4732594"/>
            <a:ext cx="354008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12" name="Rectangle 76"/>
          <p:cNvSpPr>
            <a:spLocks noChangeArrowheads="1"/>
          </p:cNvSpPr>
          <p:nvPr/>
        </p:nvSpPr>
        <p:spPr bwMode="auto">
          <a:xfrm>
            <a:off x="3519948" y="1"/>
            <a:ext cx="494562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400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083169" y="797136"/>
            <a:ext cx="5673969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Доклад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ctr" defTabSz="914400" eaLnBrk="0" hangingPunct="0"/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«Нормативно-правовое регулирование осуществления регионального контроля (надзора) за достоверностью, актуальностью и полнотой сведений об организациях отдыха детей и их оздоровления, содержащихся в реестре организаций отдыха детей и их оздоровления, в связи с вступлением в силу Федерального закона от 31.07.2020 № 248-ФЗ «О государственном контроле (надзоре) и муниципальном контроле в Российской федерации»»</a:t>
            </a: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A92B4-29F9-4D5C-A72A-3BDE60BFD17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2" descr="C:\Users\polyanskaya.tv\Pictures\fon_птички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786" r="75316"/>
          <a:stretch>
            <a:fillRect/>
          </a:stretch>
        </p:blipFill>
        <p:spPr bwMode="auto">
          <a:xfrm>
            <a:off x="-1" y="0"/>
            <a:ext cx="1376517" cy="6858000"/>
          </a:xfrm>
          <a:prstGeom prst="rect">
            <a:avLst/>
          </a:prstGeom>
          <a:noFill/>
        </p:spPr>
      </p:pic>
      <p:grpSp>
        <p:nvGrpSpPr>
          <p:cNvPr id="2" name="Группа 89"/>
          <p:cNvGrpSpPr>
            <a:grpSpLocks noChangeAspect="1"/>
          </p:cNvGrpSpPr>
          <p:nvPr/>
        </p:nvGrpSpPr>
        <p:grpSpPr bwMode="auto">
          <a:xfrm>
            <a:off x="155625" y="255638"/>
            <a:ext cx="1083750" cy="1083751"/>
            <a:chOff x="-2764753" y="3418199"/>
            <a:chExt cx="2609023" cy="2609022"/>
          </a:xfrm>
        </p:grpSpPr>
        <p:sp>
          <p:nvSpPr>
            <p:cNvPr id="97" name="Овал 96"/>
            <p:cNvSpPr>
              <a:spLocks noChangeAspect="1"/>
            </p:cNvSpPr>
            <p:nvPr/>
          </p:nvSpPr>
          <p:spPr>
            <a:xfrm>
              <a:off x="-2764753" y="3418199"/>
              <a:ext cx="2609023" cy="26090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99" name="Picture 4" descr="http://depcult35.ru/templates/depcult35/images/bird_s.png"/>
            <p:cNvPicPr>
              <a:picLocks noChangeAspect="1" noChangeArrowheads="1"/>
            </p:cNvPicPr>
            <p:nvPr/>
          </p:nvPicPr>
          <p:blipFill>
            <a:blip r:embed="rId4" cstate="print"/>
            <a:srcRect r="3390" b="3390"/>
            <a:stretch>
              <a:fillRect/>
            </a:stretch>
          </p:blipFill>
          <p:spPr bwMode="auto">
            <a:xfrm>
              <a:off x="-2650442" y="3532510"/>
              <a:ext cx="2380400" cy="2380400"/>
            </a:xfrm>
            <a:prstGeom prst="ellipse">
              <a:avLst/>
            </a:prstGeom>
            <a:noFill/>
            <a:effectLst/>
          </p:spPr>
        </p:pic>
      </p:grpSp>
      <p:pic>
        <p:nvPicPr>
          <p:cNvPr id="14406" name="Picture 70" descr="http://companyru.ru/images/logo/1673b8324d88a8c205a11e095c7c63f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18324" y="183320"/>
            <a:ext cx="509456" cy="426278"/>
          </a:xfrm>
          <a:prstGeom prst="rect">
            <a:avLst/>
          </a:prstGeom>
          <a:noFill/>
        </p:spPr>
      </p:pic>
      <p:sp>
        <p:nvSpPr>
          <p:cNvPr id="14412" name="Rectangle 76"/>
          <p:cNvSpPr>
            <a:spLocks noChangeArrowheads="1"/>
          </p:cNvSpPr>
          <p:nvPr/>
        </p:nvSpPr>
        <p:spPr bwMode="auto">
          <a:xfrm>
            <a:off x="3519948" y="1"/>
            <a:ext cx="494562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400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97626" y="206478"/>
            <a:ext cx="65679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Департамент социальной защиты населения Вологодской области</a:t>
            </a:r>
            <a:endParaRPr lang="ru-RU" sz="14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вал 4"/>
          <p:cNvSpPr/>
          <p:nvPr/>
        </p:nvSpPr>
        <p:spPr>
          <a:xfrm>
            <a:off x="1692971" y="2693757"/>
            <a:ext cx="2572406" cy="13279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15240" rIns="22860" bIns="1524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Схема 21"/>
          <p:cNvGraphicFramePr/>
          <p:nvPr/>
        </p:nvGraphicFramePr>
        <p:xfrm>
          <a:off x="1789471" y="1165608"/>
          <a:ext cx="6626944" cy="4813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A92B4-29F9-4D5C-A72A-3BDE60BFD17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2" descr="C:\Users\polyanskaya.tv\Pictures\fon_птички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786" r="76470" b="2446"/>
          <a:stretch>
            <a:fillRect/>
          </a:stretch>
        </p:blipFill>
        <p:spPr bwMode="auto">
          <a:xfrm>
            <a:off x="1" y="0"/>
            <a:ext cx="1199534" cy="6858000"/>
          </a:xfrm>
          <a:prstGeom prst="rect">
            <a:avLst/>
          </a:prstGeom>
          <a:noFill/>
        </p:spPr>
      </p:pic>
      <p:grpSp>
        <p:nvGrpSpPr>
          <p:cNvPr id="2" name="Группа 89"/>
          <p:cNvGrpSpPr>
            <a:grpSpLocks noChangeAspect="1"/>
          </p:cNvGrpSpPr>
          <p:nvPr/>
        </p:nvGrpSpPr>
        <p:grpSpPr bwMode="auto">
          <a:xfrm>
            <a:off x="0" y="172627"/>
            <a:ext cx="1101214" cy="1101215"/>
            <a:chOff x="-2764753" y="3418199"/>
            <a:chExt cx="2609023" cy="2609022"/>
          </a:xfrm>
        </p:grpSpPr>
        <p:sp>
          <p:nvSpPr>
            <p:cNvPr id="97" name="Овал 96"/>
            <p:cNvSpPr>
              <a:spLocks noChangeAspect="1"/>
            </p:cNvSpPr>
            <p:nvPr/>
          </p:nvSpPr>
          <p:spPr>
            <a:xfrm>
              <a:off x="-2764753" y="3418199"/>
              <a:ext cx="2609023" cy="26090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99" name="Picture 4" descr="http://depcult35.ru/templates/depcult35/images/bird_s.png"/>
            <p:cNvPicPr>
              <a:picLocks noChangeAspect="1" noChangeArrowheads="1"/>
            </p:cNvPicPr>
            <p:nvPr/>
          </p:nvPicPr>
          <p:blipFill>
            <a:blip r:embed="rId4" cstate="print"/>
            <a:srcRect r="3390" b="3390"/>
            <a:stretch>
              <a:fillRect/>
            </a:stretch>
          </p:blipFill>
          <p:spPr bwMode="auto">
            <a:xfrm>
              <a:off x="-2650442" y="3532510"/>
              <a:ext cx="2380400" cy="2380400"/>
            </a:xfrm>
            <a:prstGeom prst="ellipse">
              <a:avLst/>
            </a:prstGeom>
            <a:noFill/>
            <a:effectLst/>
          </p:spPr>
        </p:pic>
      </p:grpSp>
      <p:sp>
        <p:nvSpPr>
          <p:cNvPr id="13" name="Прямоугольник 12"/>
          <p:cNvSpPr/>
          <p:nvPr/>
        </p:nvSpPr>
        <p:spPr>
          <a:xfrm>
            <a:off x="1484670" y="206477"/>
            <a:ext cx="66269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Департамент социальной защиты населения Вологодской области</a:t>
            </a:r>
            <a:endParaRPr lang="ru-RU" sz="14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70" descr="http://companyru.ru/images/logo/1673b8324d88a8c205a11e095c7c63f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75640" y="183320"/>
            <a:ext cx="509456" cy="426278"/>
          </a:xfrm>
          <a:prstGeom prst="rect">
            <a:avLst/>
          </a:prstGeom>
          <a:noFill/>
        </p:spPr>
      </p:pic>
      <p:sp>
        <p:nvSpPr>
          <p:cNvPr id="15" name="Rectangle 76"/>
          <p:cNvSpPr>
            <a:spLocks noChangeArrowheads="1"/>
          </p:cNvSpPr>
          <p:nvPr/>
        </p:nvSpPr>
        <p:spPr bwMode="auto">
          <a:xfrm>
            <a:off x="1317523" y="678426"/>
            <a:ext cx="68530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Проектом Положения устанавливаются: 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Схема 15"/>
          <p:cNvGraphicFramePr/>
          <p:nvPr/>
        </p:nvGraphicFramePr>
        <p:xfrm>
          <a:off x="1358579" y="1245996"/>
          <a:ext cx="7030065" cy="5104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A92B4-29F9-4D5C-A72A-3BDE60BFD17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2" descr="C:\Users\polyanskaya.tv\Pictures\fon_птички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786" r="76470" b="2446"/>
          <a:stretch>
            <a:fillRect/>
          </a:stretch>
        </p:blipFill>
        <p:spPr bwMode="auto">
          <a:xfrm>
            <a:off x="1" y="0"/>
            <a:ext cx="1199534" cy="6858000"/>
          </a:xfrm>
          <a:prstGeom prst="rect">
            <a:avLst/>
          </a:prstGeom>
          <a:noFill/>
        </p:spPr>
      </p:pic>
      <p:grpSp>
        <p:nvGrpSpPr>
          <p:cNvPr id="2" name="Группа 89"/>
          <p:cNvGrpSpPr>
            <a:grpSpLocks noChangeAspect="1"/>
          </p:cNvGrpSpPr>
          <p:nvPr/>
        </p:nvGrpSpPr>
        <p:grpSpPr bwMode="auto">
          <a:xfrm>
            <a:off x="0" y="172627"/>
            <a:ext cx="1101214" cy="1101215"/>
            <a:chOff x="-2764753" y="3418199"/>
            <a:chExt cx="2609023" cy="2609022"/>
          </a:xfrm>
        </p:grpSpPr>
        <p:sp>
          <p:nvSpPr>
            <p:cNvPr id="97" name="Овал 96"/>
            <p:cNvSpPr>
              <a:spLocks noChangeAspect="1"/>
            </p:cNvSpPr>
            <p:nvPr/>
          </p:nvSpPr>
          <p:spPr>
            <a:xfrm>
              <a:off x="-2764753" y="3418199"/>
              <a:ext cx="2609023" cy="26090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99" name="Picture 4" descr="http://depcult35.ru/templates/depcult35/images/bird_s.png"/>
            <p:cNvPicPr>
              <a:picLocks noChangeAspect="1" noChangeArrowheads="1"/>
            </p:cNvPicPr>
            <p:nvPr/>
          </p:nvPicPr>
          <p:blipFill>
            <a:blip r:embed="rId4" cstate="print"/>
            <a:srcRect r="3390" b="3390"/>
            <a:stretch>
              <a:fillRect/>
            </a:stretch>
          </p:blipFill>
          <p:spPr bwMode="auto">
            <a:xfrm>
              <a:off x="-2650442" y="3532510"/>
              <a:ext cx="2380400" cy="2380400"/>
            </a:xfrm>
            <a:prstGeom prst="ellipse">
              <a:avLst/>
            </a:prstGeom>
            <a:noFill/>
            <a:effectLst/>
          </p:spPr>
        </p:pic>
      </p:grpSp>
      <p:sp>
        <p:nvSpPr>
          <p:cNvPr id="13" name="Прямоугольник 12"/>
          <p:cNvSpPr/>
          <p:nvPr/>
        </p:nvSpPr>
        <p:spPr>
          <a:xfrm>
            <a:off x="1484670" y="206477"/>
            <a:ext cx="66269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Департамент социальной защиты населения Вологодской области</a:t>
            </a:r>
            <a:endParaRPr lang="ru-RU" sz="14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70" descr="http://companyru.ru/images/logo/1673b8324d88a8c205a11e095c7c63f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75640" y="183320"/>
            <a:ext cx="509456" cy="426278"/>
          </a:xfrm>
          <a:prstGeom prst="rect">
            <a:avLst/>
          </a:prstGeom>
          <a:noFill/>
        </p:spPr>
      </p:pic>
      <p:sp>
        <p:nvSpPr>
          <p:cNvPr id="15" name="Rectangle 76"/>
          <p:cNvSpPr>
            <a:spLocks noChangeArrowheads="1"/>
          </p:cNvSpPr>
          <p:nvPr/>
        </p:nvSpPr>
        <p:spPr bwMode="auto">
          <a:xfrm>
            <a:off x="1317523" y="678426"/>
            <a:ext cx="685308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indent="449263" algn="ctr" defTabSz="91440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Объекты регионального государственного контроля (надзора)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планируется отнести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одной из следующих категорий риска</a:t>
            </a:r>
          </a:p>
        </p:txBody>
      </p:sp>
      <p:graphicFrame>
        <p:nvGraphicFramePr>
          <p:cNvPr id="16" name="Схема 15"/>
          <p:cNvGraphicFramePr/>
          <p:nvPr/>
        </p:nvGraphicFramePr>
        <p:xfrm>
          <a:off x="1358579" y="1537397"/>
          <a:ext cx="7030065" cy="4813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A92B4-29F9-4D5C-A72A-3BDE60BFD17E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2" descr="C:\Users\polyanskaya.tv\Pictures\fon_птички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786" r="77408"/>
          <a:stretch>
            <a:fillRect/>
          </a:stretch>
        </p:blipFill>
        <p:spPr bwMode="auto">
          <a:xfrm>
            <a:off x="1" y="0"/>
            <a:ext cx="1396180" cy="6858000"/>
          </a:xfrm>
          <a:prstGeom prst="rect">
            <a:avLst/>
          </a:prstGeom>
          <a:noFill/>
        </p:spPr>
      </p:pic>
      <p:grpSp>
        <p:nvGrpSpPr>
          <p:cNvPr id="2" name="Группа 89"/>
          <p:cNvGrpSpPr>
            <a:grpSpLocks noChangeAspect="1"/>
          </p:cNvGrpSpPr>
          <p:nvPr/>
        </p:nvGrpSpPr>
        <p:grpSpPr bwMode="auto">
          <a:xfrm>
            <a:off x="0" y="172627"/>
            <a:ext cx="1101214" cy="1101215"/>
            <a:chOff x="-2764753" y="3418199"/>
            <a:chExt cx="2609023" cy="2609022"/>
          </a:xfrm>
        </p:grpSpPr>
        <p:sp>
          <p:nvSpPr>
            <p:cNvPr id="97" name="Овал 96"/>
            <p:cNvSpPr>
              <a:spLocks noChangeAspect="1"/>
            </p:cNvSpPr>
            <p:nvPr/>
          </p:nvSpPr>
          <p:spPr>
            <a:xfrm>
              <a:off x="-2764753" y="3418199"/>
              <a:ext cx="2609023" cy="26090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99" name="Picture 4" descr="http://depcult35.ru/templates/depcult35/images/bird_s.png"/>
            <p:cNvPicPr>
              <a:picLocks noChangeAspect="1" noChangeArrowheads="1"/>
            </p:cNvPicPr>
            <p:nvPr/>
          </p:nvPicPr>
          <p:blipFill>
            <a:blip r:embed="rId4" cstate="print"/>
            <a:srcRect r="3390" b="3390"/>
            <a:stretch>
              <a:fillRect/>
            </a:stretch>
          </p:blipFill>
          <p:spPr bwMode="auto">
            <a:xfrm>
              <a:off x="-2650442" y="3532510"/>
              <a:ext cx="2380400" cy="2380400"/>
            </a:xfrm>
            <a:prstGeom prst="ellipse">
              <a:avLst/>
            </a:prstGeom>
            <a:noFill/>
            <a:effectLst/>
          </p:spPr>
        </p:pic>
      </p:grpSp>
      <p:sp>
        <p:nvSpPr>
          <p:cNvPr id="14412" name="Rectangle 76"/>
          <p:cNvSpPr>
            <a:spLocks noChangeArrowheads="1"/>
          </p:cNvSpPr>
          <p:nvPr/>
        </p:nvSpPr>
        <p:spPr bwMode="auto">
          <a:xfrm>
            <a:off x="1517301" y="633046"/>
            <a:ext cx="69635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400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84670" y="206477"/>
            <a:ext cx="66269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Департамент социальной защиты населения Вологодской области</a:t>
            </a:r>
            <a:endParaRPr lang="ru-RU" sz="14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70" descr="http://companyru.ru/images/logo/1673b8324d88a8c205a11e095c7c63f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75640" y="183320"/>
            <a:ext cx="509456" cy="426278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1497204" y="592854"/>
            <a:ext cx="7063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Критериями отнесения объектов регионального государственного контроля (надзора) к категориям риска являются:</a:t>
            </a:r>
          </a:p>
        </p:txBody>
      </p:sp>
      <p:graphicFrame>
        <p:nvGraphicFramePr>
          <p:cNvPr id="12" name="Схема 11"/>
          <p:cNvGraphicFramePr/>
          <p:nvPr/>
        </p:nvGraphicFramePr>
        <p:xfrm>
          <a:off x="1484669" y="1306285"/>
          <a:ext cx="7388025" cy="5295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A92B4-29F9-4D5C-A72A-3BDE60BFD17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2" descr="C:\Users\polyanskaya.tv\Pictures\fon_птички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786" r="77924"/>
          <a:stretch>
            <a:fillRect/>
          </a:stretch>
        </p:blipFill>
        <p:spPr bwMode="auto">
          <a:xfrm>
            <a:off x="0" y="0"/>
            <a:ext cx="1337187" cy="6858000"/>
          </a:xfrm>
          <a:prstGeom prst="rect">
            <a:avLst/>
          </a:prstGeom>
          <a:noFill/>
        </p:spPr>
      </p:pic>
      <p:sp>
        <p:nvSpPr>
          <p:cNvPr id="95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5755" y="4670323"/>
            <a:ext cx="4726418" cy="155349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400" b="1" dirty="0">
              <a:solidFill>
                <a:srgbClr val="993366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2" name="Группа 89"/>
          <p:cNvGrpSpPr>
            <a:grpSpLocks noChangeAspect="1"/>
          </p:cNvGrpSpPr>
          <p:nvPr/>
        </p:nvGrpSpPr>
        <p:grpSpPr bwMode="auto">
          <a:xfrm>
            <a:off x="122025" y="117988"/>
            <a:ext cx="1087343" cy="1151436"/>
            <a:chOff x="-2764753" y="3418199"/>
            <a:chExt cx="2609023" cy="2609022"/>
          </a:xfrm>
        </p:grpSpPr>
        <p:sp>
          <p:nvSpPr>
            <p:cNvPr id="97" name="Овал 96"/>
            <p:cNvSpPr>
              <a:spLocks noChangeAspect="1"/>
            </p:cNvSpPr>
            <p:nvPr/>
          </p:nvSpPr>
          <p:spPr>
            <a:xfrm>
              <a:off x="-2764753" y="3418199"/>
              <a:ext cx="2609023" cy="26090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99" name="Picture 4" descr="http://depcult35.ru/templates/depcult35/images/bird_s.png"/>
            <p:cNvPicPr>
              <a:picLocks noChangeAspect="1" noChangeArrowheads="1"/>
            </p:cNvPicPr>
            <p:nvPr/>
          </p:nvPicPr>
          <p:blipFill>
            <a:blip r:embed="rId4" cstate="print"/>
            <a:srcRect r="3390" b="3390"/>
            <a:stretch>
              <a:fillRect/>
            </a:stretch>
          </p:blipFill>
          <p:spPr bwMode="auto">
            <a:xfrm>
              <a:off x="-2650442" y="3532510"/>
              <a:ext cx="2380400" cy="2380400"/>
            </a:xfrm>
            <a:prstGeom prst="ellipse">
              <a:avLst/>
            </a:prstGeom>
            <a:noFill/>
            <a:effectLst/>
          </p:spPr>
        </p:pic>
      </p:grpSp>
      <p:sp>
        <p:nvSpPr>
          <p:cNvPr id="14341" name="Прямоугольник 93"/>
          <p:cNvSpPr>
            <a:spLocks noChangeArrowheads="1"/>
          </p:cNvSpPr>
          <p:nvPr/>
        </p:nvSpPr>
        <p:spPr bwMode="auto">
          <a:xfrm>
            <a:off x="3108325" y="2292350"/>
            <a:ext cx="57435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12" name="Rectangle 76"/>
          <p:cNvSpPr>
            <a:spLocks noChangeArrowheads="1"/>
          </p:cNvSpPr>
          <p:nvPr/>
        </p:nvSpPr>
        <p:spPr bwMode="auto">
          <a:xfrm>
            <a:off x="1465006" y="570271"/>
            <a:ext cx="6971071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400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84670" y="222738"/>
            <a:ext cx="66269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Департамент социальной защиты населения Вологодской области</a:t>
            </a:r>
            <a:endParaRPr lang="ru-RU" sz="14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70" descr="http://companyru.ru/images/logo/1673b8324d88a8c205a11e095c7c63f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75640" y="183320"/>
            <a:ext cx="509456" cy="426278"/>
          </a:xfrm>
          <a:prstGeom prst="rect">
            <a:avLst/>
          </a:prstGeom>
          <a:noFill/>
        </p:spPr>
      </p:pic>
      <p:graphicFrame>
        <p:nvGraphicFramePr>
          <p:cNvPr id="17" name="Схема 16"/>
          <p:cNvGraphicFramePr/>
          <p:nvPr/>
        </p:nvGraphicFramePr>
        <p:xfrm>
          <a:off x="1354960" y="1627834"/>
          <a:ext cx="6794253" cy="4860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1371600" y="678427"/>
            <a:ext cx="762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зависимости от присвоенной организации отдыха детей и их оздоровления категории риска определена следующая периодичность проведения плановых проверок</a:t>
            </a: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A92B4-29F9-4D5C-A72A-3BDE60BFD17E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2" descr="C:\Users\polyanskaya.tv\Pictures\fon_птички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786" r="77924"/>
          <a:stretch>
            <a:fillRect/>
          </a:stretch>
        </p:blipFill>
        <p:spPr bwMode="auto">
          <a:xfrm>
            <a:off x="0" y="0"/>
            <a:ext cx="1337187" cy="6858000"/>
          </a:xfrm>
          <a:prstGeom prst="rect">
            <a:avLst/>
          </a:prstGeom>
          <a:noFill/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A92B4-29F9-4D5C-A72A-3BDE60BFD17E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95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396720" y="2220687"/>
            <a:ext cx="7415683" cy="4049484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1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внутреннего </a:t>
            </a:r>
            <a:r>
              <a:rPr lang="ru-RU" sz="1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обучения сотрудников по вопросам соблюдения законодательства в сфере отдыха детей и их оздоровления;</a:t>
            </a:r>
          </a:p>
          <a:p>
            <a:endParaRPr lang="ru-RU" sz="19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проведение тестирования сотрудников на знание законодательства в сфере отдыха детей и их оздоровления.</a:t>
            </a:r>
          </a:p>
          <a:p>
            <a:endParaRPr lang="ru-RU" sz="19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Департамент принимает решение о понижении категории риска в случае поступления от контролируемого лица </a:t>
            </a:r>
            <a:br>
              <a:rPr lang="ru-RU" sz="1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 1 августа текущего года документов подтверждающих, реализацию указанных мероприятий за 6 месяцев, предшествующих дате подачи документов.</a:t>
            </a:r>
          </a:p>
          <a:p>
            <a:endParaRPr lang="ru-RU" b="1" dirty="0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400" b="1" dirty="0">
              <a:solidFill>
                <a:srgbClr val="993366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2" name="Группа 89"/>
          <p:cNvGrpSpPr>
            <a:grpSpLocks noChangeAspect="1"/>
          </p:cNvGrpSpPr>
          <p:nvPr/>
        </p:nvGrpSpPr>
        <p:grpSpPr bwMode="auto">
          <a:xfrm>
            <a:off x="122025" y="117988"/>
            <a:ext cx="1087343" cy="1151436"/>
            <a:chOff x="-2764753" y="3418199"/>
            <a:chExt cx="2609023" cy="2609022"/>
          </a:xfrm>
        </p:grpSpPr>
        <p:sp>
          <p:nvSpPr>
            <p:cNvPr id="97" name="Овал 96"/>
            <p:cNvSpPr>
              <a:spLocks noChangeAspect="1"/>
            </p:cNvSpPr>
            <p:nvPr/>
          </p:nvSpPr>
          <p:spPr>
            <a:xfrm>
              <a:off x="-2764753" y="3418199"/>
              <a:ext cx="2609023" cy="26090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99" name="Picture 4" descr="http://depcult35.ru/templates/depcult35/images/bird_s.png"/>
            <p:cNvPicPr>
              <a:picLocks noChangeAspect="1" noChangeArrowheads="1"/>
            </p:cNvPicPr>
            <p:nvPr/>
          </p:nvPicPr>
          <p:blipFill>
            <a:blip r:embed="rId4" cstate="print"/>
            <a:srcRect r="3390" b="3390"/>
            <a:stretch>
              <a:fillRect/>
            </a:stretch>
          </p:blipFill>
          <p:spPr bwMode="auto">
            <a:xfrm>
              <a:off x="-2650442" y="3532510"/>
              <a:ext cx="2380400" cy="2380400"/>
            </a:xfrm>
            <a:prstGeom prst="ellipse">
              <a:avLst/>
            </a:prstGeom>
            <a:noFill/>
            <a:effectLst/>
          </p:spPr>
        </p:pic>
      </p:grpSp>
      <p:sp>
        <p:nvSpPr>
          <p:cNvPr id="14341" name="Прямоугольник 93"/>
          <p:cNvSpPr>
            <a:spLocks noChangeArrowheads="1"/>
          </p:cNvSpPr>
          <p:nvPr/>
        </p:nvSpPr>
        <p:spPr bwMode="auto">
          <a:xfrm>
            <a:off x="3108325" y="2292350"/>
            <a:ext cx="57435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12" name="Rectangle 76"/>
          <p:cNvSpPr>
            <a:spLocks noChangeArrowheads="1"/>
          </p:cNvSpPr>
          <p:nvPr/>
        </p:nvSpPr>
        <p:spPr bwMode="auto">
          <a:xfrm>
            <a:off x="1465006" y="570269"/>
            <a:ext cx="6971071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определении критериев риска проводится оценка добросовестности контролируемых лиц с учетом сведений о реализации контролируемым лицом мероприятий по снижению риска причинения вреда (ущерба) и предотвращению вреда (ущерба) охраняемым законом ценностям, в том числе: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484670" y="222738"/>
            <a:ext cx="66269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Департамент социальной защиты населения Вологодской области</a:t>
            </a:r>
            <a:endParaRPr lang="ru-RU" sz="14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70" descr="http://companyru.ru/images/logo/1673b8324d88a8c205a11e095c7c63f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75640" y="183320"/>
            <a:ext cx="509456" cy="4262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2" descr="C:\Users\polyanskaya.tv\Pictures\fon_птички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786" r="77924"/>
          <a:stretch>
            <a:fillRect/>
          </a:stretch>
        </p:blipFill>
        <p:spPr bwMode="auto">
          <a:xfrm>
            <a:off x="0" y="0"/>
            <a:ext cx="1337187" cy="6858000"/>
          </a:xfrm>
          <a:prstGeom prst="rect">
            <a:avLst/>
          </a:prstGeom>
          <a:noFill/>
        </p:spPr>
      </p:pic>
      <p:sp>
        <p:nvSpPr>
          <p:cNvPr id="95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418013" y="4670425"/>
            <a:ext cx="4725987" cy="15541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400" b="1" dirty="0">
              <a:solidFill>
                <a:srgbClr val="993366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2" name="Группа 89"/>
          <p:cNvGrpSpPr>
            <a:grpSpLocks noChangeAspect="1"/>
          </p:cNvGrpSpPr>
          <p:nvPr/>
        </p:nvGrpSpPr>
        <p:grpSpPr bwMode="auto">
          <a:xfrm>
            <a:off x="122025" y="117988"/>
            <a:ext cx="1087343" cy="1151436"/>
            <a:chOff x="-2764753" y="3418199"/>
            <a:chExt cx="2609023" cy="2609022"/>
          </a:xfrm>
        </p:grpSpPr>
        <p:sp>
          <p:nvSpPr>
            <p:cNvPr id="97" name="Овал 96"/>
            <p:cNvSpPr>
              <a:spLocks noChangeAspect="1"/>
            </p:cNvSpPr>
            <p:nvPr/>
          </p:nvSpPr>
          <p:spPr>
            <a:xfrm>
              <a:off x="-2764753" y="3418199"/>
              <a:ext cx="2609023" cy="26090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99" name="Picture 4" descr="http://depcult35.ru/templates/depcult35/images/bird_s.png"/>
            <p:cNvPicPr>
              <a:picLocks noChangeAspect="1" noChangeArrowheads="1"/>
            </p:cNvPicPr>
            <p:nvPr/>
          </p:nvPicPr>
          <p:blipFill>
            <a:blip r:embed="rId4" cstate="print"/>
            <a:srcRect r="3390" b="3390"/>
            <a:stretch>
              <a:fillRect/>
            </a:stretch>
          </p:blipFill>
          <p:spPr bwMode="auto">
            <a:xfrm>
              <a:off x="-2650442" y="3532510"/>
              <a:ext cx="2380400" cy="2380400"/>
            </a:xfrm>
            <a:prstGeom prst="ellipse">
              <a:avLst/>
            </a:prstGeom>
            <a:noFill/>
            <a:effectLst/>
          </p:spPr>
        </p:pic>
      </p:grpSp>
      <p:sp>
        <p:nvSpPr>
          <p:cNvPr id="14341" name="Прямоугольник 93"/>
          <p:cNvSpPr>
            <a:spLocks noChangeArrowheads="1"/>
          </p:cNvSpPr>
          <p:nvPr/>
        </p:nvSpPr>
        <p:spPr bwMode="auto">
          <a:xfrm>
            <a:off x="3108325" y="2292350"/>
            <a:ext cx="57435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12" name="Rectangle 76"/>
          <p:cNvSpPr>
            <a:spLocks noChangeArrowheads="1"/>
          </p:cNvSpPr>
          <p:nvPr/>
        </p:nvSpPr>
        <p:spPr bwMode="auto">
          <a:xfrm>
            <a:off x="1899139" y="753623"/>
            <a:ext cx="66072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Виды контрольно – надзорных мероприятий, предусмотренные Положением: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484670" y="222738"/>
            <a:ext cx="66269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Департамент социальной защиты населения Вологодской области</a:t>
            </a:r>
            <a:endParaRPr lang="ru-RU" sz="14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70" descr="http://companyru.ru/images/logo/1673b8324d88a8c205a11e095c7c63f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75640" y="183320"/>
            <a:ext cx="509456" cy="426278"/>
          </a:xfrm>
          <a:prstGeom prst="rect">
            <a:avLst/>
          </a:prstGeom>
          <a:noFill/>
        </p:spPr>
      </p:pic>
      <p:sp>
        <p:nvSpPr>
          <p:cNvPr id="15" name="Подзаголовок 2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049864" y="1808702"/>
            <a:ext cx="6370655" cy="3466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ru-RU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инспекционный визит</a:t>
            </a:r>
          </a:p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ru-RU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документарная проверка;</a:t>
            </a:r>
          </a:p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ru-RU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выездная проверка</a:t>
            </a:r>
          </a:p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ru-RU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наблюдение за соблюдением обязательных требований.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4931</TotalTime>
  <Words>855</Words>
  <Application>Microsoft Office PowerPoint</Application>
  <PresentationFormat>Экран (4:3)</PresentationFormat>
  <Paragraphs>106</Paragraphs>
  <Slides>11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Полина Гудкова</dc:creator>
  <cp:lastModifiedBy>AnfimovaSL</cp:lastModifiedBy>
  <cp:revision>408</cp:revision>
  <dcterms:created xsi:type="dcterms:W3CDTF">2018-08-02T21:40:15Z</dcterms:created>
  <dcterms:modified xsi:type="dcterms:W3CDTF">2021-09-21T10:13:43Z</dcterms:modified>
</cp:coreProperties>
</file>